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5" r:id="rId24"/>
    <p:sldId id="279" r:id="rId25"/>
    <p:sldId id="278" r:id="rId26"/>
    <p:sldId id="280" r:id="rId27"/>
    <p:sldId id="286" r:id="rId28"/>
    <p:sldId id="281" r:id="rId29"/>
    <p:sldId id="287" r:id="rId30"/>
    <p:sldId id="282" r:id="rId31"/>
    <p:sldId id="283" r:id="rId32"/>
    <p:sldId id="284" r:id="rId33"/>
    <p:sldId id="288" r:id="rId3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9" d="100"/>
          <a:sy n="89" d="100"/>
        </p:scale>
        <p:origin x="-248" y="-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9EB4-57F8-4859-ACBA-007DBD28C8E3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6724-FBF3-4C02-8F6D-21A0BD389C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926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9EB4-57F8-4859-ACBA-007DBD28C8E3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6724-FBF3-4C02-8F6D-21A0BD389C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527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9EB4-57F8-4859-ACBA-007DBD28C8E3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6724-FBF3-4C02-8F6D-21A0BD389C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727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9EB4-57F8-4859-ACBA-007DBD28C8E3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6724-FBF3-4C02-8F6D-21A0BD389C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78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9EB4-57F8-4859-ACBA-007DBD28C8E3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6724-FBF3-4C02-8F6D-21A0BD389C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924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9EB4-57F8-4859-ACBA-007DBD28C8E3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6724-FBF3-4C02-8F6D-21A0BD389C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39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9EB4-57F8-4859-ACBA-007DBD28C8E3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6724-FBF3-4C02-8F6D-21A0BD389C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826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9EB4-57F8-4859-ACBA-007DBD28C8E3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6724-FBF3-4C02-8F6D-21A0BD389C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654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9EB4-57F8-4859-ACBA-007DBD28C8E3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6724-FBF3-4C02-8F6D-21A0BD389C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994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9EB4-57F8-4859-ACBA-007DBD28C8E3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6724-FBF3-4C02-8F6D-21A0BD389C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8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9EB4-57F8-4859-ACBA-007DBD28C8E3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C6724-FBF3-4C02-8F6D-21A0BD389C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430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69EB4-57F8-4859-ACBA-007DBD28C8E3}" type="datetimeFigureOut">
              <a:rPr lang="zh-TW" altLang="en-US" smtClean="0"/>
              <a:t>2020/1/6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C6724-FBF3-4C02-8F6D-21A0BD389C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4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9871" y="235445"/>
            <a:ext cx="1168576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600" b="1" kern="0" dirty="0">
                <a:latin typeface="新細明體" panose="02020500000000000000" pitchFamily="18" charset="-120"/>
              </a:rPr>
              <a:t>一、字音字形</a:t>
            </a:r>
            <a:r>
              <a:rPr lang="zh-TW" altLang="zh-TW" sz="3600" dirty="0">
                <a:latin typeface="Times New Roman" panose="02020603050405020304" pitchFamily="18" charset="0"/>
              </a:rPr>
              <a:t>（每題　</a:t>
            </a:r>
            <a:r>
              <a:rPr lang="en-US" altLang="zh-TW" sz="3600" dirty="0">
                <a:latin typeface="Times New Roman" panose="02020603050405020304" pitchFamily="18" charset="0"/>
              </a:rPr>
              <a:t>1</a:t>
            </a:r>
            <a:r>
              <a:rPr lang="zh-TW" altLang="zh-TW" sz="3600" dirty="0">
                <a:latin typeface="Times New Roman" panose="02020603050405020304" pitchFamily="18" charset="0"/>
              </a:rPr>
              <a:t>　分，共　</a:t>
            </a:r>
            <a:r>
              <a:rPr lang="en-US" altLang="zh-TW" sz="3600" dirty="0">
                <a:latin typeface="Times New Roman" panose="02020603050405020304" pitchFamily="18" charset="0"/>
              </a:rPr>
              <a:t>10</a:t>
            </a:r>
            <a:r>
              <a:rPr lang="zh-TW" altLang="zh-TW" sz="3600" dirty="0">
                <a:latin typeface="Times New Roman" panose="02020603050405020304" pitchFamily="18" charset="0"/>
              </a:rPr>
              <a:t>　分）</a:t>
            </a: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>
                <a:latin typeface="Times New Roman" panose="02020603050405020304" pitchFamily="18" charset="0"/>
              </a:rPr>
              <a:t>1.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「豁」達：</a:t>
            </a:r>
            <a:r>
              <a:rPr lang="zh-TW" altLang="zh-TW" sz="3600" kern="100" dirty="0" smtClean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ㄏㄨㄛˋ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	</a:t>
            </a:r>
            <a:r>
              <a:rPr lang="zh-TW" altLang="en-US" sz="3600" kern="100" dirty="0" smtClean="0">
                <a:latin typeface="Times New Roman" panose="02020603050405020304" pitchFamily="18" charset="0"/>
              </a:rPr>
              <a:t> </a:t>
            </a:r>
            <a:r>
              <a:rPr lang="en-US" altLang="zh-TW" sz="3600" kern="100" dirty="0" smtClean="0">
                <a:latin typeface="Times New Roman" panose="02020603050405020304" pitchFamily="18" charset="0"/>
              </a:rPr>
              <a:t>2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「濯」長江之清流：</a:t>
            </a:r>
            <a:r>
              <a:rPr lang="zh-TW" altLang="zh-TW" sz="36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ㄓㄨㄛˊ</a:t>
            </a:r>
            <a:r>
              <a:rPr lang="en-US" altLang="zh-TW" sz="36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 smtClean="0">
                <a:latin typeface="Times New Roman" panose="02020603050405020304" pitchFamily="18" charset="0"/>
              </a:rPr>
              <a:t>3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睥「睨」：</a:t>
            </a:r>
            <a:r>
              <a:rPr lang="zh-TW" altLang="zh-TW" sz="36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ㄋㄧ</a:t>
            </a:r>
            <a:r>
              <a:rPr lang="zh-TW" altLang="zh-TW" sz="36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ˋ</a:t>
            </a:r>
            <a:r>
              <a:rPr lang="zh-TW" altLang="en-US" sz="36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3600" kern="100" dirty="0" smtClean="0">
                <a:latin typeface="Times New Roman" panose="02020603050405020304" pitchFamily="18" charset="0"/>
              </a:rPr>
              <a:t>4.</a:t>
            </a:r>
            <a:r>
              <a:rPr lang="zh-TW" altLang="zh-TW" sz="3600" kern="100" dirty="0" smtClean="0">
                <a:latin typeface="Times New Roman" panose="02020603050405020304" pitchFamily="18" charset="0"/>
              </a:rPr>
              <a:t>騁「騖」：</a:t>
            </a:r>
            <a:r>
              <a:rPr lang="zh-TW" altLang="zh-TW" sz="36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ㄨ</a:t>
            </a:r>
            <a:r>
              <a:rPr lang="zh-TW" altLang="zh-TW" sz="36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ˋ</a:t>
            </a:r>
            <a:endParaRPr lang="en-US" altLang="zh-TW" sz="3600" kern="1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endParaRPr lang="en-US" altLang="zh-TW" sz="3600" kern="1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 smtClean="0">
                <a:latin typeface="Times New Roman" panose="02020603050405020304" pitchFamily="18" charset="0"/>
              </a:rPr>
              <a:t>5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「颯」然：</a:t>
            </a:r>
            <a:r>
              <a:rPr lang="zh-TW" altLang="zh-TW" sz="36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ㄙㄚ</a:t>
            </a:r>
            <a:r>
              <a:rPr lang="zh-TW" altLang="zh-TW" sz="36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ˋ</a:t>
            </a:r>
            <a:r>
              <a:rPr lang="zh-TW" altLang="en-US" sz="36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	</a:t>
            </a:r>
            <a:r>
              <a:rPr lang="zh-TW" altLang="en-US" sz="3600" kern="100" dirty="0" smtClean="0">
                <a:latin typeface="Times New Roman" panose="02020603050405020304" pitchFamily="18" charset="0"/>
              </a:rPr>
              <a:t>      </a:t>
            </a:r>
            <a:r>
              <a:rPr lang="en-US" altLang="zh-TW" sz="3600" kern="100" dirty="0" smtClean="0">
                <a:latin typeface="Times New Roman" panose="02020603050405020304" pitchFamily="18" charset="0"/>
              </a:rPr>
              <a:t>6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「挹」西山之白雲：</a:t>
            </a:r>
            <a:r>
              <a:rPr lang="zh-TW" altLang="zh-TW" sz="36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ㄧˋ</a:t>
            </a:r>
          </a:p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600" kern="100" dirty="0">
                <a:latin typeface="Times New Roman" panose="02020603050405020304" pitchFamily="18" charset="0"/>
              </a:rPr>
              <a:t> </a:t>
            </a:r>
            <a:endParaRPr lang="zh-TW" altLang="zh-TW" sz="3600" kern="100" dirty="0"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>
                <a:latin typeface="Times New Roman" panose="02020603050405020304" pitchFamily="18" charset="0"/>
              </a:rPr>
              <a:t>7.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蓬戶甕「牖」：</a:t>
            </a:r>
            <a:r>
              <a:rPr lang="zh-TW" altLang="zh-TW" sz="36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ㄧㄡˇ</a:t>
            </a:r>
            <a:r>
              <a:rPr lang="en-US" altLang="zh-TW" sz="36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8.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連山絕「壑」：</a:t>
            </a:r>
            <a:r>
              <a:rPr lang="zh-TW" altLang="zh-TW" sz="36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ㄏㄨㄛ</a:t>
            </a:r>
            <a:r>
              <a:rPr lang="zh-TW" altLang="zh-TW" sz="3600" kern="1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ˋ</a:t>
            </a:r>
            <a:endParaRPr lang="en-US" altLang="zh-TW" sz="3600" kern="1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r>
              <a:rPr lang="en-US" altLang="zh-TW" sz="3600" kern="1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</a:p>
          <a:p>
            <a:pPr algn="just">
              <a:tabLst>
                <a:tab pos="2307590" algn="l"/>
                <a:tab pos="4615180" algn="l"/>
              </a:tabLst>
            </a:pPr>
            <a:r>
              <a:rPr lang="en-US" altLang="zh-TW" sz="3600" kern="100" dirty="0" smtClean="0">
                <a:latin typeface="Times New Roman" panose="02020603050405020304" pitchFamily="18" charset="0"/>
              </a:rPr>
              <a:t>9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.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動心「</a:t>
            </a:r>
            <a:r>
              <a:rPr lang="zh-TW" altLang="zh-TW" sz="36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ㄏㄞˋ</a:t>
            </a:r>
            <a:r>
              <a:rPr lang="zh-TW" altLang="zh-TW" sz="3600" kern="100" dirty="0">
                <a:latin typeface="Times New Roman" panose="02020603050405020304" pitchFamily="18" charset="0"/>
              </a:rPr>
              <a:t>」目：</a:t>
            </a:r>
            <a:r>
              <a:rPr lang="zh-TW" altLang="zh-TW" sz="36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駭</a:t>
            </a:r>
            <a:r>
              <a:rPr lang="en-US" altLang="zh-TW" sz="3600" kern="100" dirty="0">
                <a:latin typeface="Times New Roman" panose="02020603050405020304" pitchFamily="18" charset="0"/>
              </a:rPr>
              <a:t> </a:t>
            </a:r>
            <a:r>
              <a:rPr lang="zh-TW" altLang="en-US" sz="3600" kern="100" dirty="0" smtClean="0">
                <a:latin typeface="Times New Roman" panose="02020603050405020304" pitchFamily="18" charset="0"/>
              </a:rPr>
              <a:t>        </a:t>
            </a:r>
            <a:r>
              <a:rPr lang="en-US" altLang="zh-TW" sz="3600" kern="100" dirty="0" smtClean="0">
                <a:latin typeface="Times New Roman" panose="02020603050405020304" pitchFamily="18" charset="0"/>
              </a:rPr>
              <a:t>10.</a:t>
            </a:r>
            <a:r>
              <a:rPr lang="zh-TW" altLang="zh-TW" sz="3600" kern="100" dirty="0" smtClean="0">
                <a:latin typeface="Times New Roman" panose="02020603050405020304" pitchFamily="18" charset="0"/>
              </a:rPr>
              <a:t>變化「</a:t>
            </a:r>
            <a:r>
              <a:rPr lang="zh-TW" altLang="zh-TW" sz="36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ㄕㄨˋ</a:t>
            </a:r>
            <a:r>
              <a:rPr lang="zh-TW" altLang="zh-TW" sz="3600" kern="100" dirty="0" smtClean="0">
                <a:latin typeface="Times New Roman" panose="02020603050405020304" pitchFamily="18" charset="0"/>
              </a:rPr>
              <a:t>」忽：</a:t>
            </a:r>
            <a:r>
              <a:rPr lang="zh-TW" altLang="zh-TW" sz="36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倏</a:t>
            </a:r>
            <a:endParaRPr lang="zh-TW" altLang="zh-TW" sz="3600" kern="100" dirty="0" smtClean="0"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2307590" algn="l"/>
                <a:tab pos="4615180" algn="l"/>
              </a:tabLst>
            </a:pPr>
            <a:endParaRPr lang="zh-TW" altLang="zh-TW" sz="3600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13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4929" y="430637"/>
            <a:ext cx="1144987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7.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「將蓬戶甕牖無所不快，而況乎濯長江之清流，挹西山之白雲，窮耳目之勝以自適也哉？」句中「蓬戶甕牖」一詞，與下列哪些詞語涵義相近？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無下箸處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室如懸磬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敝帚自珍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環堵蕭然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甲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滿桌菜餚，竟仍嫌無好菜可吃。比喻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生活驕奢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乙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指居室空無所有，比喻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非常貧窮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丙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比喻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東西雖不好，卻因為是自己的，仍然非常珍視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丁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家中除了四面圍繞的土牆，別無他物。形容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居室簡陋，十分貧窮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</a:p>
          <a:p>
            <a:pPr marL="803275" indent="-7302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題幹語譯：即使住在編蓬草為門，以破甕為窗的房子裡，也不會不快樂，更何況有長江的清流可以洗滌心胸，還有西山的白雲可以捧取觀賞，讓耳目盡情享受山水的美景，使自己舒適愉快呢？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542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5774" y="407805"/>
            <a:ext cx="115267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28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28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8</a:t>
            </a:r>
            <a:r>
              <a:rPr lang="en-US" altLang="zh-TW" sz="28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28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「</a:t>
            </a:r>
            <a:r>
              <a:rPr lang="zh-TW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連山絕壑，長林古木，振之以清風，照之以明月，此皆騷人思士之所以悲傷憔悴而不能勝者，烏睹其為快也哉！」下列何者符合文句中「騷人思士」的特質　</a:t>
            </a:r>
            <a:r>
              <a:rPr lang="en-US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窮耳目之勝以自適也　</a:t>
            </a:r>
            <a:r>
              <a:rPr lang="en-US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其中坦然，不以物傷性，將何適而非快　</a:t>
            </a:r>
            <a:r>
              <a:rPr lang="en-US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其中不自得，將何往而非病　</a:t>
            </a:r>
            <a:r>
              <a:rPr lang="en-US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28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自放山水之間，此其中宜有以過人者。</a:t>
            </a:r>
          </a:p>
          <a:p>
            <a:pPr marL="803275" indent="-438150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語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譯：那麼明月高照的連綿山陵、幽深山谷，清風吹拂的廣闊山林、古老樹木，這些都是多愁善感、憂思不已的詩人和文士感到悲傷憔悴而無法承受的，哪還能看到有什麼令人快活的地方呢！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讓耳目盡情享受山水的美景，使自己舒適愉快。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他心中坦蕩，不因外在事物與境遇而傷害心性，那麼到哪裡才會不愉快呢？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他內心不自在，那麼到哪裡才會不憂傷呢？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把心懷寄託在山水之中，這應該是他內心的修養有超過常人的地方。</a:t>
            </a:r>
          </a:p>
        </p:txBody>
      </p:sp>
    </p:spTree>
    <p:extLst>
      <p:ext uri="{BB962C8B-B14F-4D97-AF65-F5344CB8AC3E}">
        <p14:creationId xmlns:p14="http://schemas.microsoft.com/office/powerpoint/2010/main" val="263626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5387" y="531159"/>
            <a:ext cx="1065209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9.	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「士生於世，使其中不自得，將何往而非病？使其中坦然，不以物傷性，將何適而非快？」這段文字的主旨在勉</a:t>
            </a:r>
            <a:r>
              <a:rPr lang="zh-TW" altLang="zh-TW" sz="36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人</a:t>
            </a:r>
            <a:endParaRPr lang="en-US" altLang="zh-TW" sz="36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體會縱情山水的樂趣　</a:t>
            </a:r>
            <a:endParaRPr lang="en-US" altLang="zh-TW" sz="36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en-US" sz="36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    </a:t>
            </a:r>
            <a:r>
              <a:rPr lang="en-US" altLang="zh-TW" sz="36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B)</a:t>
            </a:r>
            <a:r>
              <a:rPr lang="zh-TW" altLang="zh-TW" sz="36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追求隨遇而安的</a:t>
            </a:r>
            <a:r>
              <a:rPr lang="zh-TW" altLang="zh-TW" sz="3600" kern="100" dirty="0" smtClean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心境</a:t>
            </a:r>
            <a:endParaRPr lang="en-US" altLang="zh-TW" sz="3600" kern="100" dirty="0" smtClean="0">
              <a:solidFill>
                <a:srgbClr val="FF0000"/>
              </a:solidFill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抱持民胞物與的襟懷　</a:t>
            </a:r>
            <a:endParaRPr lang="en-US" altLang="zh-TW" sz="36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en-US" sz="36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    </a:t>
            </a:r>
            <a:r>
              <a:rPr lang="en-US" altLang="zh-TW" sz="36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en-US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D)</a:t>
            </a:r>
            <a:r>
              <a:rPr lang="zh-TW" altLang="zh-TW" sz="36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具備堅貞不移的節操。</a:t>
            </a:r>
          </a:p>
          <a:p>
            <a:pPr marL="803275" indent="-7302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6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題</a:t>
            </a:r>
            <a:r>
              <a:rPr lang="zh-TW" altLang="zh-TW" sz="3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幹語譯：讀書人活在世上，假使他內心不自在，那麼到哪裡才會不憂傷呢？如果他心中坦蕩，不因外在事物與境遇而傷害心性，那麼到哪裡才會不愉快呢？</a:t>
            </a:r>
            <a:endParaRPr lang="zh-TW" altLang="zh-TW" sz="36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331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95630" y="363915"/>
            <a:ext cx="1077136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10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「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王披襟當之，曰：『快哉此風！寡人所與庶人共者耶？』宋玉曰：『此獨大王之雄風耳，庶人安得共之？』玉之言，蓋有諷焉。夫風無雄雌之異，而人有遇不遇之變。」從上文可知宋玉之言主要在諷諫楚王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應體恤民間疾苦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不可玩物喪志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天子犯法與庶民同罪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致力使百姓勤於農事。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以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「百姓辛苦於生活，何來心情欣賞快意之風？」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諷諫楚王應體恤民間疾苦。</a:t>
            </a:r>
          </a:p>
          <a:p>
            <a:pPr marL="803275" indent="-7302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題幹語譯：楚襄王敞開衣襟迎著涼風，說：「這風真是令人愉快呀！這是我和百姓都能共享的吧？」宋玉說：「這只是大王獨享的雄風罷了，百姓哪能和您同享？」宋玉的話大概是有所諷諫吧！其實風沒有雄雌的分別，可是人的際遇卻有得志與不得志的變化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332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69342" y="546040"/>
            <a:ext cx="937193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11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「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濤瀾洶湧，風雲開闔。晝則舟楫出沒於其前，夜則魚龍悲嘯於其下。」這段文字的文意為何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天象變幻，萬物異狀，料為不祥之兆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景象千變萬化，仰觀俯視、視線聽覺各異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快哉亭名勝風景宜人，遊客熙來攘往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瞻仰古人流風遺跡，令人感慨萬千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7302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題幹語譯：江中的浪濤洶湧奔放，天上的風雲散聚開闔。白天可以看見船隻在亭前來來去去，晚上可以聽見魚龍在亭下悲鳴長嘯。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746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8511" y="520145"/>
            <a:ext cx="1105761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12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蘇轍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寫張夢得「</a:t>
            </a:r>
            <a:r>
              <a:rPr lang="zh-TW" altLang="zh-TW" sz="3200" kern="100" dirty="0">
                <a:latin typeface="標楷體" panose="03000509000000000000" pitchFamily="65" charset="-120"/>
                <a:ea typeface="標楷體" panose="03000509000000000000" pitchFamily="65" charset="-120"/>
                <a:cs typeface="新細明體" panose="02020500000000000000" pitchFamily="18" charset="-120"/>
              </a:rPr>
              <a:t>將蓬戶甕牖無所不快，而況乎濯長江之清流，挹西山之白雲，窮耳目之勝以自適也哉？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」這段文字的涵意為何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讚美其能不以己悲，自適於山水之美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宦途既無望，勉勵其不如寄身山水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政治環境險惡，勸誡其明哲保身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提醒其雖欲縱情山水，忘卻煩憂，但此非長久之計。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盛讚張夢得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於貶謫時還能自放於山水間，有超乎常人的修養。</a:t>
            </a:r>
          </a:p>
          <a:p>
            <a:pPr marL="803275" indent="-7302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題幹語譯：即使住在編蓬草為門，以破甕為窗的房子裡，也不會不快樂，更何況有長江的清流可以洗滌心胸，還有西山的白雲可以捧取觀賞，讓耳目盡情享受山水的美景，使自己舒適愉快呢？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006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04299" y="177981"/>
            <a:ext cx="10885335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1325" algn="r"/>
              </a:tabLst>
            </a:pPr>
            <a:r>
              <a:rPr kumimoji="0" lang="zh-TW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(C)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13.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「今張君不以謫為患，竊會計之餘功，而自放山水之間。」句中「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竊會計之餘功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」之意為何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(A)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利用公務之便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利用收款之暇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(C)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利用公務餘暇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(D)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利用擔任會計的機會。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1325" algn="r"/>
              </a:tabLst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題幹語譯：現在張君不因貶官而憂傷，私下利用公餘時間，把心懷寄託在山水之中。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1325" algn="r"/>
              </a:tabLst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(C)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14.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〈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黃州快哉亭記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〉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首段寫「長江水勢三變」，三變依序為何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(A)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波流浸灌，與海相若→其勢益張→其流奔放肆大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其勢益張→其流奔放肆大→波流浸灌，與海相若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(C)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其流奔放肆大→其勢益張→波流浸灌，與海相若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(D)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其流奔放肆大→波流浸灌，與海相若→其勢益張。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1325" algn="r"/>
              </a:tabLst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解析：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(C)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首段以層遞的手法寫「長江水勢三變」，長江出西陵峽後，江流自此展開，越來越廣闊。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5094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8166" y="0"/>
            <a:ext cx="1133591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15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下列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關於〈黃州快哉亭記〉的敘述，何者正確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由張夢得築亭，蘇軾取名，蘇轍作記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文中以山川風景為主體，說明所以快哉之故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文中稱張夢得「此其中宜有以過人者」，其過人之處在於官場上應對進退的態度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文中所指之赤壁乃三國時周瑜破曹軍之赤壁。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山川僅是陪襯語。主旨在說明讀書人唯有心中坦然，不受外在際遇影響，才能無往而不快。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其過人之處在於「不以物傷性」。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文中所指之赤壁為赤鼻磯，在今湖北省黃岡市境內。至於三國時周瑜破曹軍之赤壁，則在湖北省赤壁市。</a:t>
            </a: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16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〈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始得西山宴遊記〉以「始」字為文眼、〈醉翁亭記〉以「樂」字為文眼。下列何者是貫串〈黃州快哉亭記〉的文眼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亭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風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江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快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zh-TW" altLang="zh-TW" sz="32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643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1921" y="182324"/>
            <a:ext cx="1120868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D)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17.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下列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文句的「其」字皆為代名詞，何者指「人」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江出西陵，始得平地，「其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」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長江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流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奔放肆大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晝則舟楫出沒於「其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」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快哉亭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前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南合沅、湘，北合漢、沔，「其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」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長江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勢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益張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此「其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」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張夢得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中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宜有以過人者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指長江。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指快哉亭。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指張夢得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en-US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altLang="en-US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語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譯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長江出了西陵峽，才流到平地，水勢開始奔騰壯闊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白天可以看見船隻在亭前來來去去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en-US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南面匯合沅江、湘江，北面匯合漢水、沔水，水勢更加盛大開闊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en-US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這應該是他內心的修養有超過常人的地方。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433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8511" y="455513"/>
            <a:ext cx="1085088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18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下列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文句所運用的修辭法說明，何者正確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「夫風無雄雌之異，而人有遇不遇之變。」─互文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「濯長江之清流，挹西山之白雲。」─雙關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「岡陵起伏，草木行列。」─對偶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「使其中坦然，不以物傷性，將何適而非快？」─懸問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映襯、錯綜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（抽換詞面，「異」、「變」義同）。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對偶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激問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語譯：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其實風沒有雄雌的分別，可是人的際遇卻有得志與不得志的變化。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有長江的清流可以洗滌心胸，還有西山的白雲可以捧取觀賞。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山峰高低起伏，草木縱橫排列。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如果他心中坦蕩，不因外在事物與境遇而傷害心性，那麼到哪裡才會不愉快呢？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802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4557" y="348059"/>
            <a:ext cx="10874734" cy="645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b="1" kern="0" dirty="0">
                <a:latin typeface="新細明體" panose="02020500000000000000" pitchFamily="18" charset="-120"/>
              </a:rPr>
              <a:t>二、解釋</a:t>
            </a:r>
            <a:r>
              <a:rPr lang="zh-TW" altLang="zh-TW" sz="3200" dirty="0">
                <a:latin typeface="Times New Roman" panose="02020603050405020304" pitchFamily="18" charset="0"/>
              </a:rPr>
              <a:t>（每題　</a:t>
            </a:r>
            <a:r>
              <a:rPr lang="en-US" altLang="zh-TW" sz="3200" dirty="0">
                <a:latin typeface="Times New Roman" panose="02020603050405020304" pitchFamily="18" charset="0"/>
              </a:rPr>
              <a:t>2</a:t>
            </a:r>
            <a:r>
              <a:rPr lang="zh-TW" altLang="zh-TW" sz="3200" dirty="0">
                <a:latin typeface="Times New Roman" panose="02020603050405020304" pitchFamily="18" charset="0"/>
              </a:rPr>
              <a:t>　分，共　</a:t>
            </a:r>
            <a:r>
              <a:rPr lang="en-US" altLang="zh-TW" sz="3200" dirty="0">
                <a:latin typeface="Times New Roman" panose="02020603050405020304" pitchFamily="18" charset="0"/>
              </a:rPr>
              <a:t>20</a:t>
            </a:r>
            <a:r>
              <a:rPr lang="zh-TW" altLang="zh-TW" sz="3200" dirty="0">
                <a:latin typeface="Times New Roman" panose="02020603050405020304" pitchFamily="18" charset="0"/>
              </a:rPr>
              <a:t>　分）</a:t>
            </a:r>
          </a:p>
          <a:p>
            <a:pPr marL="123825" indent="-288000" algn="just">
              <a:spcBef>
                <a:spcPts val="600"/>
              </a:spcBef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200" dirty="0">
                <a:latin typeface="Times New Roman" panose="02020603050405020304" pitchFamily="18" charset="0"/>
              </a:rPr>
              <a:t>1.</a:t>
            </a:r>
            <a:r>
              <a:rPr lang="zh-TW" altLang="zh-TW" sz="3200" dirty="0">
                <a:latin typeface="Times New Roman" panose="02020603050405020304" pitchFamily="18" charset="0"/>
              </a:rPr>
              <a:t>奔放肆大：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水勢奔騰壯闊。</a:t>
            </a:r>
            <a:endParaRPr lang="en-US" altLang="zh-TW" sz="32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23825" indent="-288000" algn="just">
              <a:spcBef>
                <a:spcPts val="600"/>
              </a:spcBef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200" dirty="0" smtClean="0">
                <a:latin typeface="Times New Roman" panose="02020603050405020304" pitchFamily="18" charset="0"/>
              </a:rPr>
              <a:t>2</a:t>
            </a:r>
            <a:r>
              <a:rPr lang="en-US" altLang="zh-TW" sz="3200" dirty="0">
                <a:latin typeface="Times New Roman" panose="02020603050405020304" pitchFamily="18" charset="0"/>
              </a:rPr>
              <a:t>.</a:t>
            </a:r>
            <a:r>
              <a:rPr lang="zh-TW" altLang="zh-TW" sz="3200" dirty="0">
                <a:latin typeface="Times New Roman" panose="02020603050405020304" pitchFamily="18" charset="0"/>
              </a:rPr>
              <a:t>風雲「開闔」：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散聚。</a:t>
            </a:r>
            <a:r>
              <a:rPr lang="en-US" altLang="zh-TW" sz="3200" kern="100" dirty="0">
                <a:latin typeface="Times New Roman" panose="02020603050405020304" pitchFamily="18" charset="0"/>
              </a:rPr>
              <a:t> </a:t>
            </a:r>
            <a:endParaRPr lang="zh-TW" altLang="zh-TW" sz="3200" kern="100" dirty="0">
              <a:latin typeface="Times New Roman" panose="02020603050405020304" pitchFamily="18" charset="0"/>
            </a:endParaRPr>
          </a:p>
          <a:p>
            <a:pPr marL="123825" indent="-288000" algn="just">
              <a:spcBef>
                <a:spcPts val="600"/>
              </a:spcBef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200" dirty="0">
                <a:latin typeface="Times New Roman" panose="02020603050405020304" pitchFamily="18" charset="0"/>
              </a:rPr>
              <a:t>3.</a:t>
            </a:r>
            <a:r>
              <a:rPr lang="zh-TW" altLang="zh-TW" sz="3200" dirty="0">
                <a:latin typeface="Times New Roman" panose="02020603050405020304" pitchFamily="18" charset="0"/>
              </a:rPr>
              <a:t>舉目而足：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放眼望去，景物盡收眼底。</a:t>
            </a:r>
            <a:endParaRPr lang="en-US" altLang="zh-TW" sz="32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23825" indent="-288000" algn="just">
              <a:spcBef>
                <a:spcPts val="600"/>
              </a:spcBef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200" dirty="0" smtClean="0">
                <a:latin typeface="Times New Roman" panose="02020603050405020304" pitchFamily="18" charset="0"/>
              </a:rPr>
              <a:t>4</a:t>
            </a:r>
            <a:r>
              <a:rPr lang="en-US" altLang="zh-TW" sz="3200" dirty="0">
                <a:latin typeface="Times New Roman" panose="02020603050405020304" pitchFamily="18" charset="0"/>
              </a:rPr>
              <a:t>.</a:t>
            </a:r>
            <a:r>
              <a:rPr lang="zh-TW" altLang="zh-TW" sz="3200" dirty="0">
                <a:latin typeface="Times New Roman" panose="02020603050405020304" pitchFamily="18" charset="0"/>
              </a:rPr>
              <a:t>草木行列：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草木縱橫排列。</a:t>
            </a:r>
            <a:r>
              <a:rPr lang="en-US" altLang="zh-TW" sz="3200" kern="100" dirty="0">
                <a:latin typeface="Times New Roman" panose="02020603050405020304" pitchFamily="18" charset="0"/>
              </a:rPr>
              <a:t> </a:t>
            </a:r>
            <a:endParaRPr lang="zh-TW" altLang="zh-TW" sz="3200" kern="100" dirty="0">
              <a:latin typeface="Times New Roman" panose="02020603050405020304" pitchFamily="18" charset="0"/>
            </a:endParaRPr>
          </a:p>
          <a:p>
            <a:pPr marL="123825" indent="-288000" algn="just">
              <a:spcBef>
                <a:spcPts val="600"/>
              </a:spcBef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200" dirty="0">
                <a:latin typeface="Times New Roman" panose="02020603050405020304" pitchFamily="18" charset="0"/>
              </a:rPr>
              <a:t>5.</a:t>
            </a:r>
            <a:r>
              <a:rPr lang="zh-TW" altLang="zh-TW" sz="3200" dirty="0">
                <a:latin typeface="Times New Roman" panose="02020603050405020304" pitchFamily="18" charset="0"/>
              </a:rPr>
              <a:t>睥睨：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本義為斜眼看人，此引申為傲視。</a:t>
            </a:r>
            <a:r>
              <a:rPr lang="en-US" altLang="zh-TW" sz="3200" dirty="0">
                <a:latin typeface="Times New Roman" panose="02020603050405020304" pitchFamily="18" charset="0"/>
              </a:rPr>
              <a:t>	</a:t>
            </a:r>
            <a:endParaRPr lang="en-US" altLang="zh-TW" sz="3200" dirty="0" smtClean="0">
              <a:latin typeface="Times New Roman" panose="02020603050405020304" pitchFamily="18" charset="0"/>
            </a:endParaRPr>
          </a:p>
          <a:p>
            <a:pPr marL="123825" indent="-288000" algn="just">
              <a:spcBef>
                <a:spcPts val="600"/>
              </a:spcBef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200" dirty="0" smtClean="0">
                <a:latin typeface="Times New Roman" panose="02020603050405020304" pitchFamily="18" charset="0"/>
              </a:rPr>
              <a:t>6</a:t>
            </a:r>
            <a:r>
              <a:rPr lang="en-US" altLang="zh-TW" sz="3200" dirty="0">
                <a:latin typeface="Times New Roman" panose="02020603050405020304" pitchFamily="18" charset="0"/>
              </a:rPr>
              <a:t>.</a:t>
            </a:r>
            <a:r>
              <a:rPr lang="zh-TW" altLang="zh-TW" sz="3200" dirty="0">
                <a:latin typeface="Times New Roman" panose="02020603050405020304" pitchFamily="18" charset="0"/>
              </a:rPr>
              <a:t>何往而非「病」：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憂傷。</a:t>
            </a:r>
            <a:r>
              <a:rPr lang="en-US" altLang="zh-TW" sz="3200" kern="100" dirty="0">
                <a:latin typeface="Times New Roman" panose="02020603050405020304" pitchFamily="18" charset="0"/>
              </a:rPr>
              <a:t> </a:t>
            </a:r>
            <a:endParaRPr lang="zh-TW" altLang="zh-TW" sz="3200" kern="100" dirty="0">
              <a:latin typeface="Times New Roman" panose="02020603050405020304" pitchFamily="18" charset="0"/>
            </a:endParaRPr>
          </a:p>
          <a:p>
            <a:pPr marL="123825" indent="-288000" algn="just">
              <a:spcBef>
                <a:spcPts val="600"/>
              </a:spcBef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200" dirty="0">
                <a:latin typeface="Times New Roman" panose="02020603050405020304" pitchFamily="18" charset="0"/>
              </a:rPr>
              <a:t>7.</a:t>
            </a:r>
            <a:r>
              <a:rPr lang="zh-TW" altLang="zh-TW" sz="3200" dirty="0">
                <a:latin typeface="Times New Roman" panose="02020603050405020304" pitchFamily="18" charset="0"/>
              </a:rPr>
              <a:t>披襟當之：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敞開衣襟迎著涼風。</a:t>
            </a:r>
            <a:endParaRPr lang="en-US" altLang="zh-TW" sz="32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23825" indent="-288000" algn="just">
              <a:spcBef>
                <a:spcPts val="600"/>
              </a:spcBef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200" dirty="0" smtClean="0">
                <a:latin typeface="Times New Roman" panose="02020603050405020304" pitchFamily="18" charset="0"/>
              </a:rPr>
              <a:t>8</a:t>
            </a:r>
            <a:r>
              <a:rPr lang="en-US" altLang="zh-TW" sz="3200" dirty="0">
                <a:latin typeface="Times New Roman" panose="02020603050405020304" pitchFamily="18" charset="0"/>
              </a:rPr>
              <a:t>.</a:t>
            </a:r>
            <a:r>
              <a:rPr lang="zh-TW" altLang="zh-TW" sz="3200" dirty="0">
                <a:latin typeface="Times New Roman" panose="02020603050405020304" pitchFamily="18" charset="0"/>
              </a:rPr>
              <a:t>不以物傷性：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不因外在事物與境遇而傷害心性。</a:t>
            </a:r>
            <a:r>
              <a:rPr lang="en-US" altLang="zh-TW" sz="3200" kern="100" dirty="0">
                <a:latin typeface="Times New Roman" panose="02020603050405020304" pitchFamily="18" charset="0"/>
              </a:rPr>
              <a:t> </a:t>
            </a:r>
            <a:endParaRPr lang="zh-TW" altLang="zh-TW" sz="3200" kern="100" dirty="0">
              <a:latin typeface="Times New Roman" panose="02020603050405020304" pitchFamily="18" charset="0"/>
            </a:endParaRPr>
          </a:p>
          <a:p>
            <a:pPr marL="123825" indent="-288000" algn="just">
              <a:spcBef>
                <a:spcPts val="600"/>
              </a:spcBef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200" dirty="0">
                <a:latin typeface="Times New Roman" panose="02020603050405020304" pitchFamily="18" charset="0"/>
              </a:rPr>
              <a:t>9.</a:t>
            </a:r>
            <a:r>
              <a:rPr lang="zh-TW" altLang="zh-TW" sz="3200" dirty="0">
                <a:latin typeface="Times New Roman" panose="02020603050405020304" pitchFamily="18" charset="0"/>
              </a:rPr>
              <a:t>「挹」西山之白雲：</a:t>
            </a:r>
            <a:r>
              <a:rPr lang="zh-TW" altLang="zh-TW" sz="3200" spc="-25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舀取、捧取，此表領略、觀賞。</a:t>
            </a:r>
            <a:endParaRPr lang="en-US" altLang="zh-TW" sz="3200" spc="-25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123825" indent="-288000" algn="just">
              <a:spcBef>
                <a:spcPts val="600"/>
              </a:spcBef>
              <a:spcAft>
                <a:spcPts val="0"/>
              </a:spcAft>
              <a:tabLst>
                <a:tab pos="3469005" algn="l"/>
              </a:tabLst>
            </a:pPr>
            <a:r>
              <a:rPr lang="en-US" altLang="zh-TW" sz="3200" dirty="0" smtClean="0">
                <a:latin typeface="Times New Roman" panose="02020603050405020304" pitchFamily="18" charset="0"/>
              </a:rPr>
              <a:t>10</a:t>
            </a:r>
            <a:r>
              <a:rPr lang="en-US" altLang="zh-TW" sz="3200" dirty="0">
                <a:latin typeface="Times New Roman" panose="02020603050405020304" pitchFamily="18" charset="0"/>
              </a:rPr>
              <a:t>.</a:t>
            </a:r>
            <a:r>
              <a:rPr lang="zh-TW" altLang="zh-TW" sz="3200" dirty="0">
                <a:latin typeface="Times New Roman" panose="02020603050405020304" pitchFamily="18" charset="0"/>
              </a:rPr>
              <a:t>騷人思士：</a:t>
            </a:r>
            <a:r>
              <a:rPr lang="zh-TW" altLang="zh-TW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多愁善感、憂思不已的詩人和文士。</a:t>
            </a:r>
            <a:endParaRPr lang="zh-TW" altLang="zh-TW" sz="3200" dirty="0"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1150" kern="100" dirty="0">
                <a:latin typeface="Times New Roman" panose="02020603050405020304" pitchFamily="18" charset="0"/>
              </a:rPr>
              <a:t> </a:t>
            </a:r>
            <a:endParaRPr lang="zh-TW" altLang="zh-TW" sz="1150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545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40688" y="424729"/>
            <a:ext cx="1103641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19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比較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〈始得西山宴遊記〉與〈黃州快哉亭記〉兩篇作品，下列敘述何者正確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均屬雜記體作品，前者屬於亭臺樓閣類，後者屬於山水遊記類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前者作者原被貶官，後奉召返京，途經西山，作此文以明志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後者為受託所作，借亭之所見壯麗景色讚揚友人治績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兩篇文章的作者均名列唐宋古文八大家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438150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前者屬於山水遊記類，後者屬於亭臺樓閣類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乃柳宗元貶永州時的作品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非受託之作，借</a:t>
            </a:r>
          </a:p>
          <a:p>
            <a:pPr marL="803275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spc="-15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亭之所見說明足以稱快世俗的原因，稱許友人達觀自適的胸襟，亦抒發自己隨遇而安的豁達心境。</a:t>
            </a:r>
            <a:endParaRPr lang="zh-TW" altLang="zh-TW" sz="32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964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98498" y="498562"/>
            <a:ext cx="9183756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1325" algn="r"/>
              </a:tabLst>
            </a:pPr>
            <a:r>
              <a:rPr kumimoji="0" lang="zh-TW" altLang="zh-TW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(D)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20.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下列關於蘇軾、蘇轍的敘述，何者正確　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(A)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蘇軾，字子由，自號東坡居士；蘇轍，字子瞻，自號潁濱遺老　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(B)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蘇軾與蘇轍兩兄弟同榜登科，和其妹並稱「三蘇」　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(C)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韓愈盡心提拔「三蘇」、王安石等後進　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(D)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蘇軾評蘇轍之文曰：「子由之文，詞理精確，有不及吾；而體氣高妙，吾所不及。」</a:t>
            </a:r>
            <a:endParaRPr kumimoji="0" lang="en-US" altLang="zh-TW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1325" algn="r"/>
              </a:tabLst>
            </a:pP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1325" algn="r"/>
              </a:tabLst>
            </a:pP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解析：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(A)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蘇軾，字子瞻；蘇轍，字子由。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(B)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其妹→其父。</a:t>
            </a:r>
            <a:r>
              <a:rPr kumimoji="0" lang="en-US" altLang="zh-TW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(C)</a:t>
            </a:r>
            <a:r>
              <a:rPr kumimoji="0" lang="zh-TW" altLang="en-US" sz="3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韓愈→歐陽脩。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262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7091" y="0"/>
            <a:ext cx="11057615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marR="140335" algn="just">
              <a:spcBef>
                <a:spcPts val="600"/>
              </a:spcBef>
              <a:spcAft>
                <a:spcPts val="600"/>
              </a:spcAft>
              <a:tabLst>
                <a:tab pos="6791325" algn="r"/>
              </a:tabLst>
            </a:pPr>
            <a:r>
              <a:rPr lang="zh-TW" altLang="zh-TW" sz="1150" kern="100" dirty="0">
                <a:latin typeface="Times New Roman" panose="02020603050405020304" pitchFamily="18" charset="0"/>
              </a:rPr>
              <a:t>　</a:t>
            </a:r>
            <a:r>
              <a:rPr lang="zh-TW" altLang="zh-TW" sz="3200" kern="100" dirty="0">
                <a:latin typeface="Times New Roman" panose="02020603050405020304" pitchFamily="18" charset="0"/>
              </a:rPr>
              <a:t>　</a:t>
            </a:r>
            <a:endParaRPr lang="en-US" altLang="zh-TW" sz="3200" kern="100" dirty="0" smtClean="0">
              <a:latin typeface="Times New Roman" panose="02020603050405020304" pitchFamily="18" charset="0"/>
            </a:endParaRPr>
          </a:p>
          <a:p>
            <a:pPr marL="140335" marR="140335">
              <a:spcBef>
                <a:spcPts val="600"/>
              </a:spcBef>
              <a:spcAft>
                <a:spcPts val="60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夫</a:t>
            </a:r>
            <a:r>
              <a:rPr lang="zh-TW" altLang="zh-TW" sz="32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>所為求福而辭禍者，以福可喜而禍可悲也。人之所欲無窮，而物之可以足吾欲者有盡，美惡之辨戰乎中，而去取之擇交乎前，則可樂者常少，而可悲者常多，是謂求禍而辭福。夫求禍而辭福，豈人之情也哉？物有以蓋之矣</a:t>
            </a:r>
            <a:r>
              <a:rPr lang="zh-TW" altLang="zh-TW" sz="32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kern="1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40335" marR="140335">
              <a:spcBef>
                <a:spcPts val="600"/>
              </a:spcBef>
              <a:spcAft>
                <a:spcPts val="600"/>
              </a:spcAft>
              <a:tabLst>
                <a:tab pos="6791325" algn="r"/>
              </a:tabLst>
            </a:pPr>
            <a:r>
              <a:rPr lang="en-US" altLang="zh-TW" sz="3200" kern="1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kern="1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kern="1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語譯</a:t>
            </a:r>
            <a:r>
              <a:rPr lang="en-US" altLang="zh-TW" sz="32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人們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求福避禍，是因幸福使人心喜，災禍使人悲傷。人的欲望無窮，但能滿足我們的卻很有限，於是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人</a:t>
            </a:r>
            <a:r>
              <a:rPr lang="zh-TW" altLang="zh-TW" sz="3200" kern="100" spc="-1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</a:t>
            </a:r>
            <a:r>
              <a:rPr lang="zh-TW" altLang="zh-TW" sz="3200" kern="100" spc="-1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心中常在分辨美、惡，在取與捨的選擇中矛盾著，因此使人歡樂的事常常很少，使人悲傷的事卻往往很多</a:t>
            </a:r>
            <a:r>
              <a:rPr lang="zh-TW" altLang="zh-TW" sz="3200" kern="100" spc="-1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這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就叫做追求災禍而避開幸福。追求災禍避開幸福，難道是人之常情嗎？那是因為人被物欲蒙蔽了而已。</a:t>
            </a:r>
          </a:p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　</a:t>
            </a:r>
            <a:endParaRPr lang="zh-TW" altLang="zh-TW" sz="3200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50072" y="172661"/>
            <a:ext cx="10747513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6791325" algn="r"/>
              </a:tabLst>
            </a:pPr>
            <a:r>
              <a:rPr lang="zh-TW" altLang="zh-TW" sz="32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彼遊於物之內，而不遊於物之外。物非有大小也，自其內而觀之，未有不高且大者也。彼挾其高大以臨我，則我常眩亂反覆，如隙中之觀鬥，又焉知勝負之所在？是以美惡橫生，而憂樂出焉，可不大哀乎</a:t>
            </a:r>
            <a:r>
              <a:rPr lang="zh-TW" altLang="zh-TW" sz="32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zh-TW" sz="3200" kern="1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（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蘇軾〈超然臺記〉）</a:t>
            </a:r>
            <a:endParaRPr lang="en-US" altLang="zh-TW" sz="3200" kern="1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0" algn="just">
              <a:tabLst>
                <a:tab pos="6791325" algn="r"/>
              </a:tabLst>
            </a:pP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0" algn="just">
              <a:tabLst>
                <a:tab pos="6791325" algn="r"/>
              </a:tabLst>
            </a:pPr>
            <a:r>
              <a:rPr lang="zh-TW" altLang="en-US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lvl="0" algn="just">
              <a:tabLst>
                <a:tab pos="6791325" algn="r"/>
              </a:tabLst>
            </a:pPr>
            <a:r>
              <a:rPr lang="zh-TW" altLang="en-US" sz="32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語譯</a:t>
            </a:r>
            <a:r>
              <a:rPr lang="en-US" altLang="zh-TW" sz="32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那些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遊於物體之內的人，不知跳出物體之外來遊賞。物原來沒有大小之分，如果從它的內部來看，沒有不高而且大的。它依仗其高大來對我，我就會時常眼花心亂、是非難辨，如同在縫隙中看人打架，又怎麼能看清勝敗的所在呢？因此，美、惡的念頭交錯產生，而憂愁、歡樂的情緒就會出現，能夠不令人傷心嗎？</a:t>
            </a:r>
          </a:p>
          <a:p>
            <a:pPr marL="140335" marR="140335" lvl="0" algn="just">
              <a:spcBef>
                <a:spcPts val="600"/>
              </a:spcBef>
              <a:spcAft>
                <a:spcPts val="600"/>
              </a:spcAft>
              <a:tabLst>
                <a:tab pos="6791325" algn="r"/>
              </a:tabLst>
            </a:pPr>
            <a:r>
              <a:rPr lang="en-US" altLang="zh-TW" sz="32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endParaRPr lang="en-US" altLang="zh-TW" sz="3200" kern="1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1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1176" y="850791"/>
            <a:ext cx="106627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21.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「遊於物之內，而不遊於物之外。」會產生下列何種情形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愁城難解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蓬戶甕牖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及時行樂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心悅誠服。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無法擺脫愁苦的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情況</a:t>
            </a: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22.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依據上文，人之所以由「求福而辭禍」變成「求禍而辭福」是因為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可悲的事很多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享樂之日很少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人心被物欲蒙蔽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身在福中不知福。</a:t>
            </a:r>
          </a:p>
          <a:p>
            <a:pPr marL="803275" lvl="0" indent="-438150" algn="just"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由「人之所欲無窮，而物之可以足吾欲者有盡……則可樂者常少，而可悲者常多，是謂求禍而辭福」可知。</a:t>
            </a:r>
            <a:endParaRPr lang="en-US" altLang="zh-TW" sz="3200" kern="1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solidFill>
                <a:prstClr val="black"/>
              </a:solidFill>
              <a:latin typeface="Times New Roman" panose="02020603050405020304" pitchFamily="18" charset="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805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8897" y="421419"/>
            <a:ext cx="111927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endParaRPr lang="zh-TW" altLang="zh-TW" sz="3200" kern="1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 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23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依據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上文，下列何者最接近本文主旨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世間不如意者十之八九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盡觀天下物，即可得其樂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人常爭鬥，爭則悲生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超脫物外則樂而無憂。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看盡天下的事物，即可得到快樂。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澹泊曠達，不為物欲所局限，就會快樂沒有憂愁。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32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8896" y="278296"/>
            <a:ext cx="1143927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115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TW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綜覽歷史上的文學家，以詠一物而至二十三首者厥推李賀的〈馬詩〉，而且在森羅萬象的物種當中，李賀特別鍾情於詠馬，葉慶炳甚至指出李賀因生肖屬馬，故而以馬自喻遭逢，到底李賀欲借「馬」來傳釋什麼樣的意義或蘊含什麼意涵？</a:t>
            </a:r>
            <a:r>
              <a:rPr lang="en-US" altLang="zh-TW" sz="3200" kern="100" dirty="0">
                <a:latin typeface="Times New Roman" panose="02020603050405020304" pitchFamily="18" charset="0"/>
              </a:rPr>
              <a:t/>
            </a:r>
            <a:br>
              <a:rPr lang="en-US" altLang="zh-TW" sz="3200" kern="100" dirty="0">
                <a:latin typeface="Times New Roman" panose="02020603050405020304" pitchFamily="18" charset="0"/>
              </a:rPr>
            </a:br>
            <a:r>
              <a:rPr lang="zh-TW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在詠物詩傳統中，有兩種寫作基模，第一種是客觀的觀物寫物，以摹寫外在審美客體為主，李嶠的詠物詩大都為客觀的摹寫物象，以我觀物，具摹物象，此即是以博物觀覽為主。第二種是主觀的寫物，將物擬我或我擬物象，欲藉「物象」的特質、處境來表抒自己情志或特殊遭逢的方式，此以託物言志為主。以上兩種摹寫方式即是李重華所云：「詠物詩有兩法，一是將自身放頓在裡面，一是將自身站立在旁邊。」</a:t>
            </a:r>
            <a:r>
              <a:rPr lang="en-US" altLang="zh-TW" sz="3200" kern="100" dirty="0">
                <a:latin typeface="Times New Roman" panose="02020603050405020304" pitchFamily="18" charset="0"/>
              </a:rPr>
              <a:t/>
            </a:r>
            <a:br>
              <a:rPr lang="en-US" altLang="zh-TW" sz="3200" kern="100" dirty="0">
                <a:latin typeface="Times New Roman" panose="02020603050405020304" pitchFamily="18" charset="0"/>
              </a:rPr>
            </a:b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82727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8793" y="68475"/>
            <a:ext cx="11947071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〈馬詩〉既以詠馬為主，即是屬於詠物詩，然而，承上所言，在中國詠物詩的系統中，派分二流，一是以博物觀覽為主，一是以「託物言志」為主，而以抒情傳統為主的中國詩歌自以「託物言志」為主流，所以，我們在判讀李賀〈馬詩〉時，如何證成李賀詠馬詩不會僅是博物觀覽的詠馬詩而已，何況歷代注解李賀詩亦往往會關連其生平遭逢來解讀，我們試看清人王琦《李賀詩彙解》於詩末中指出：「〈馬詩〉二十三首，俱是借題抒意，或譏或悲或惜，大抵於當時所聞見之中各有所比，言馬也，而意初不在馬。……」揭示〈馬詩〉非一般的詠馬詩，「意」非僅在馬而已，而是以「各有所比」的「比喻」手法為之，但是，到底所比附之事為何？言人人殊，遂有各家之注本不一，各騁其說的情形紛起</a:t>
            </a:r>
            <a:r>
              <a:rPr lang="zh-TW" altLang="zh-TW" sz="32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</a:rPr>
              <a:t>	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（節錄自林淑貞〈求用情結之轉化：從詩義類比論李賀〈馬詩〉之自我隱喻與歷史取譬〉）</a:t>
            </a:r>
            <a:endParaRPr lang="zh-TW" alt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75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69422"/>
            <a:ext cx="11552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24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依據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上文，李重華所說的「將自身放頓在裡面」的詠物詩寫作方式，與下列何者最為接近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客觀的觀物寫物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藉物象的特質來表抒自己情志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具體摹寫外在物象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書寫審美客體的形貌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解析：李重華所說的「將自身放頓在裡面」即主觀的寫物，將物擬我或我擬物象，欲藉「物象」的特質、處境來表抒自己情志或特殊遭逢的方式，此以託物言志為主，故選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(A)(C)(D)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均屬於「將自身站立在旁邊」的摹寫方式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zh-TW" altLang="zh-TW" sz="3200" kern="1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65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5173" y="437477"/>
            <a:ext cx="111000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25.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依據上文，關於李賀〈馬詩〉的說明，下列何者正確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李賀〈馬詩〉與李嶠的詠物詩相同，大都以託物言志為主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葉慶炳認為李賀因喜飼馬而常以馬自喻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清人王琦認為李賀〈馬詩〉二十三首是客觀博物觀覽的詠馬詩　</a:t>
            </a:r>
            <a:r>
              <a:rPr lang="en-US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歷代注解李賀詩會比附關連其生平，故各家注解不同</a:t>
            </a:r>
            <a:r>
              <a:rPr lang="zh-TW" altLang="zh-TW" sz="3200" kern="100" dirty="0" smtClean="0">
                <a:solidFill>
                  <a:prstClr val="black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solidFill>
                <a:prstClr val="black"/>
              </a:solidFill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lvl="0" indent="-803275" algn="just"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solidFill>
                <a:prstClr val="black"/>
              </a:solidFill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lvl="0" indent="-438150" algn="just"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李嶠的詠物詩大都為客觀的摹寫物象。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葉慶炳認為李賀因生肖屬馬，故而以馬自喻遭逢。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李賀〈馬詩〉是主觀有所比附的借題抒意。</a:t>
            </a:r>
          </a:p>
        </p:txBody>
      </p:sp>
    </p:spTree>
    <p:extLst>
      <p:ext uri="{BB962C8B-B14F-4D97-AF65-F5344CB8AC3E}">
        <p14:creationId xmlns:p14="http://schemas.microsoft.com/office/powerpoint/2010/main" val="81211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8897" y="246490"/>
            <a:ext cx="1166191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b="1" kern="0" dirty="0">
                <a:latin typeface="新細明體" panose="02020500000000000000" pitchFamily="18" charset="-120"/>
              </a:rPr>
              <a:t>三、配合</a:t>
            </a:r>
            <a:r>
              <a:rPr lang="zh-TW" altLang="zh-TW" sz="3200" dirty="0">
                <a:latin typeface="Times New Roman" panose="02020603050405020304" pitchFamily="18" charset="0"/>
              </a:rPr>
              <a:t>（每題　</a:t>
            </a:r>
            <a:r>
              <a:rPr lang="en-US" altLang="zh-TW" sz="3200" dirty="0">
                <a:latin typeface="Times New Roman" panose="02020603050405020304" pitchFamily="18" charset="0"/>
              </a:rPr>
              <a:t>2</a:t>
            </a:r>
            <a:r>
              <a:rPr lang="zh-TW" altLang="zh-TW" sz="3200" dirty="0">
                <a:latin typeface="Times New Roman" panose="02020603050405020304" pitchFamily="18" charset="0"/>
              </a:rPr>
              <a:t>　分，共　</a:t>
            </a:r>
            <a:r>
              <a:rPr lang="en-US" altLang="zh-TW" sz="3200" dirty="0">
                <a:latin typeface="Times New Roman" panose="02020603050405020304" pitchFamily="18" charset="0"/>
              </a:rPr>
              <a:t>10</a:t>
            </a:r>
            <a:r>
              <a:rPr lang="zh-TW" altLang="zh-TW" sz="3200" dirty="0">
                <a:latin typeface="Times New Roman" panose="02020603050405020304" pitchFamily="18" charset="0"/>
              </a:rPr>
              <a:t>　分）</a:t>
            </a:r>
          </a:p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文鼎標準楷體M"/>
              </a:rPr>
              <a:t>說明：</a:t>
            </a:r>
            <a:r>
              <a:rPr lang="zh-TW" altLang="zh-TW" sz="3200" kern="100" dirty="0">
                <a:latin typeface="Times New Roman" panose="02020603050405020304" pitchFamily="18" charset="0"/>
              </a:rPr>
              <a:t>下列謎底皆為〈黃州快哉亭記〉的文句，請依據題目提示，自參考選項中選出與文句相關的聯想句子，並將代號填入（　）中。</a:t>
            </a: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  <a:tab pos="219075" algn="l"/>
                <a:tab pos="438150" algn="l"/>
                <a:tab pos="803275" algn="l"/>
                <a:tab pos="34321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(</a:t>
            </a:r>
            <a:r>
              <a:rPr lang="zh-TW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甲</a:t>
            </a:r>
            <a:r>
              <a:rPr lang="en-US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1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連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山若波濤。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　</a:t>
            </a:r>
            <a:r>
              <a:rPr lang="en-US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(</a:t>
            </a:r>
            <a:r>
              <a:rPr lang="zh-TW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戊</a:t>
            </a:r>
            <a:r>
              <a:rPr lang="en-US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2.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烈日當空。</a:t>
            </a: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  <a:tab pos="219075" algn="l"/>
                <a:tab pos="438150" algn="l"/>
                <a:tab pos="803275" algn="l"/>
                <a:tab pos="34321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(</a:t>
            </a:r>
            <a:r>
              <a:rPr lang="zh-TW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丁</a:t>
            </a:r>
            <a:r>
              <a:rPr lang="en-US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3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撥雲見日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　</a:t>
            </a:r>
            <a:r>
              <a:rPr lang="en-US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(</a:t>
            </a:r>
            <a:r>
              <a:rPr lang="zh-TW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乙</a:t>
            </a:r>
            <a:r>
              <a:rPr lang="en-US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4.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慢郎中。</a:t>
            </a: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(</a:t>
            </a:r>
            <a:r>
              <a:rPr lang="zh-TW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丙</a:t>
            </a:r>
            <a:r>
              <a:rPr lang="en-US" altLang="zh-TW" sz="3200" kern="0" spc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5.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忙裡偷閒。</a:t>
            </a:r>
          </a:p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latin typeface="Times New Roman" panose="02020603050405020304" pitchFamily="18" charset="0"/>
              </a:rPr>
              <a:t>參考選項：</a:t>
            </a:r>
            <a:r>
              <a:rPr lang="en-US" altLang="zh-TW" sz="3200" kern="0" dirty="0">
                <a:latin typeface="Times New Roman" panose="02020603050405020304" pitchFamily="18" charset="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</a:rPr>
              <a:t>岡陵起伏　　</a:t>
            </a:r>
            <a:r>
              <a:rPr lang="en-US" altLang="zh-TW" sz="3200" kern="0" dirty="0">
                <a:latin typeface="Times New Roman" panose="02020603050405020304" pitchFamily="18" charset="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</a:rPr>
              <a:t>烏睹其為快也哉　　</a:t>
            </a:r>
            <a:r>
              <a:rPr lang="en-US" altLang="zh-TW" sz="3200" kern="0" dirty="0">
                <a:latin typeface="Times New Roman" panose="02020603050405020304" pitchFamily="18" charset="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</a:rPr>
              <a:t>竊會計之餘功　　</a:t>
            </a:r>
            <a:r>
              <a:rPr lang="en-US" altLang="zh-TW" sz="3200" kern="0" dirty="0">
                <a:latin typeface="Times New Roman" panose="02020603050405020304" pitchFamily="18" charset="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</a:rPr>
              <a:t>煙消日出　　</a:t>
            </a:r>
            <a:r>
              <a:rPr lang="en-US" altLang="zh-TW" sz="3200" kern="0" dirty="0">
                <a:latin typeface="Times New Roman" panose="02020603050405020304" pitchFamily="18" charset="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</a:rPr>
              <a:t>戊</a:t>
            </a:r>
            <a:r>
              <a:rPr lang="en-US" altLang="zh-TW" sz="3200" kern="0" dirty="0">
                <a:latin typeface="Times New Roman" panose="02020603050405020304" pitchFamily="18" charset="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</a:rPr>
              <a:t>不可久視</a:t>
            </a:r>
          </a:p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解析：1.　</a:t>
            </a:r>
            <a:r>
              <a:rPr lang="zh-TW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(甲)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山岡丘陵似波濤有高低起伏。2.　</a:t>
            </a:r>
            <a:r>
              <a:rPr lang="zh-TW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(戊)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炎熱的太陽高掛天空，形容天氣酷熱，故「不可久視」。4.　</a:t>
            </a:r>
            <a:r>
              <a:rPr lang="zh-TW" altLang="zh-TW" sz="3200" kern="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(乙)</a:t>
            </a:r>
            <a:r>
              <a:rPr lang="zh-TW" altLang="zh-TW" sz="3200" kern="100" spc="-55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「慢郎中」指做事慢條斯理的人，取「快」字有快活與快速的歧義。故「哪裡看得出他的快速呢」。</a:t>
            </a:r>
            <a:endParaRPr lang="zh-TW" altLang="zh-TW" sz="3200" kern="100" dirty="0" smtClean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4565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64327" y="341906"/>
            <a:ext cx="1213104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26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下列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文句，何者用字完全正確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要能自我調適，不受制於外物，才能達到內心世界的平衡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濯清流以賞游鯉，坐貿林而觀佳夕，是多麼閒雅的生活情調呀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深秋的蕭所之景，正足以引起遷客騷人的悲傷情懷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楚襄王和宋玉一段關於風的對話，是宋玉藉此諷譽楚王為政之道。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「茂」林；「嫻」雅。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蕭「索」。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諷「諭」。</a:t>
            </a: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(C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27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「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蘇轍〈黃州快哉亭記〉一文，以快哉亭前之勝景，展開聯想，馳騁於天地古今，汪洋恣肆。」下列描述心情的成語，何者最適合形容上述情境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意慵心懶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平心靜氣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爽心悅目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掛肚牽心。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解析：題幹引文描述美麗景致中的欣然自得，故選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心情怠倦而消沉。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心情平和，態度冷靜。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美麗的景色令人心情愉快。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形容憂慮不安的心情。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62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75143" y="468571"/>
            <a:ext cx="1015911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28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閱讀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下文，推斷最適合填入□□□□□內的文句為何？「在富裕的社會，要求人安貧樂道實在不近人情，但□□□□□，抑鬱固然有礙健康，貧困孤獨卻常常成就一個詩人。」（焦桐〈論詩人〉）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情者文之經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詩窮而後工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得意而忘言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言近而旨遠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解析：從「貧困孤獨卻常常成就一個詩人」可知答案應選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情感是文章的經線。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在困窘、不得志時才寫得出優秀的詩歌作品。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領會了意旨，言辭的表達便盡在不言中了。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語言淺近，而含意深遠。</a:t>
            </a: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0970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51075" y="461176"/>
            <a:ext cx="1142602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algn="just">
              <a:lnSpc>
                <a:spcPts val="3840"/>
              </a:lnSpc>
              <a:spcBef>
                <a:spcPts val="600"/>
              </a:spcBef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29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閱讀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下文，推斷「我從失敗中學習」一句應填在何處，可使全文最為通順：「世界球后於英國公開賽衛冕成功，雖然在女子職業高爾夫巡迴賽中締造了多項紀錄，她仍謙虛的表示，，還有很多地方需要加強，會繼續努力，，讓自己成為更好的選手。她說：『每一場賽事我都盡力去完成，，打球就是這樣，本來就沒有辦法每一場都贏，，所以我覺得每一場比賽都是經驗。』」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</a:p>
          <a:p>
            <a:pPr marL="803275" indent="-438150" algn="just">
              <a:lnSpc>
                <a:spcPts val="3840"/>
              </a:lnSpc>
              <a:spcBef>
                <a:spcPts val="600"/>
              </a:spcBef>
              <a:spcAft>
                <a:spcPts val="0"/>
              </a:spcAft>
              <a:tabLst>
                <a:tab pos="6791325" algn="r"/>
              </a:tabLst>
            </a:pPr>
            <a:endParaRPr lang="en-US" altLang="zh-TW" sz="32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803275" indent="-438150" algn="just">
              <a:lnSpc>
                <a:spcPts val="3840"/>
              </a:lnSpc>
              <a:spcBef>
                <a:spcPts val="600"/>
              </a:spcBef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填入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丁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處較佳。因「所以我覺得每一場比賽都是經驗」乃是「因果關係」中的「果」，可知前面應交代原因「我從失敗中學習」，如此構句最為通順。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79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2162" y="344194"/>
            <a:ext cx="10954247" cy="6178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en-US" altLang="zh-TW" sz="3200" kern="10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A</a:t>
            </a:r>
            <a:r>
              <a:rPr lang="en-US" altLang="zh-TW" sz="3200" kern="10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30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.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請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依文意選出排列順序最恰當的選項：「江上茫茫一片，　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沉浮在江瀾中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隱隱出現幾叢灰黯的雲朵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在茫茫的水天一線處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有幾許透亮的白光正漸漸擴大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戊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在層累的雲朵間　已是破曉時分了。」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戊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戊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戊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戊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本段落可分為兩個部分，分別由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丙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戊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二句有「在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」做為引導，範圍由大而小，所以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丙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在前。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甲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句的主語是雲朵，所以接在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乙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之後，故前段順序為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丙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乙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甲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。而後段由末句「已是破曉時分」，可知前一句應接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丁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「有幾許透亮的白光正漸漸擴大」。</a:t>
            </a:r>
          </a:p>
          <a:p>
            <a:pPr algn="just">
              <a:spcAft>
                <a:spcPts val="0"/>
              </a:spcAft>
              <a:tabLst>
                <a:tab pos="6791325" algn="r"/>
              </a:tabLst>
            </a:pPr>
            <a:r>
              <a:rPr lang="en-US" altLang="zh-TW" sz="1150" kern="100" dirty="0">
                <a:latin typeface="Times New Roman" panose="02020603050405020304" pitchFamily="18" charset="0"/>
              </a:rPr>
              <a:t> </a:t>
            </a:r>
            <a:endParaRPr lang="zh-TW" altLang="zh-TW" sz="1150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3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98783" y="304665"/>
            <a:ext cx="11322657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1325" algn="r"/>
              </a:tabLst>
            </a:pPr>
            <a:r>
              <a:rPr kumimoji="0" lang="zh-TW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(D)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1.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下列各組「　」內的注音寫成國字，何者字形兩兩相同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(A)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童山「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ㄓㄨㄛˊ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ㄓㄨㄛˊ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╱「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ㄓㄨㄛˊ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」髮難數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汪洋「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ㄉㄢˋ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」泊╱通宵達「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ㄉㄢˋ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(C)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ㄧㄥˇ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」水之濱╱聰敏「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ㄧㄥˇ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」悟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(D)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ㄏㄜˊ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」府光臨╱縱橫捭「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ㄏㄜˊ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」。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1325" algn="r"/>
              </a:tabLst>
            </a:pP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1325" algn="r"/>
              </a:tabLst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解析：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(A)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濯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。童山濯濯：指山無草木的樣子。後多用以形容人禿頭、無髮╱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擢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。擢髮難數：形容多得難以計數。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(B)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澹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（或「淡」）。汪洋澹泊：喻文章氣勢浩大磅礴而又樸質無華╱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旦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。通宵達旦：一整夜到天亮。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(C)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潁╱穎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。聰敏穎悟：聰明過人。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(D)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闔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。闔府光臨：全家人光臨╱縱橫捭闔：政治或外交上慣用的拉攏、分化等靈活高明的手段。捭，音ㄅㄞˇ。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2395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49574" y="277753"/>
            <a:ext cx="9495064" cy="627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19075" algn="l"/>
                <a:tab pos="438150" algn="l"/>
                <a:tab pos="8032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  <a:tab pos="438150" algn="l"/>
                <a:tab pos="803275" algn="l"/>
              </a:tabLst>
            </a:pPr>
            <a:r>
              <a:rPr kumimoji="0" lang="zh-TW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(A)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2.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下列各組「　」內的字，何者讀音兩兩相同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(A)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「睥」睨╱「婢」女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酒「肆」╱「肄」業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(C)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「謫」居╱「摘」要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(D)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舟「楫」╱「緝」捕。</a:t>
            </a:r>
            <a:endParaRPr kumimoji="0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  <a:tab pos="438150" algn="l"/>
                <a:tab pos="803275" algn="l"/>
              </a:tabLst>
            </a:pP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解析：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(A)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ㄅㄧˋ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(B)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ㄙˋ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。</a:t>
            </a:r>
            <a:r>
              <a:rPr lang="zh-TW" altLang="en-US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酒肆：賣酒或供人飲酒的地方╱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ㄧˋ</a:t>
            </a:r>
            <a:r>
              <a:rPr lang="zh-TW" altLang="en-US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。肄業：修習學業。通常指沒有畢業或尚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未畢業而言。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ㄓㄜˊ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。謫居：古時官吏因罪被降官調職後，居住在被調任的地方╱ㄓㄞ。摘要：將篇章或論文內容以簡潔的文字扼要敘述。</a:t>
            </a:r>
            <a:r>
              <a:rPr lang="en-US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ㄐㄧˊ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╱</a:t>
            </a:r>
            <a:r>
              <a:rPr lang="zh-TW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ㄑㄧˋ</a:t>
            </a:r>
            <a:r>
              <a:rPr lang="zh-TW" altLang="zh-TW" sz="3200" kern="1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</a:rPr>
              <a:t>。緝捕：查緝搜捕。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075" algn="l"/>
                <a:tab pos="438150" algn="l"/>
                <a:tab pos="803275" algn="l"/>
              </a:tabLst>
            </a:pP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97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1635" y="546040"/>
            <a:ext cx="1020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3.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下列文句「　」內的字經替換後，何者意義改變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何「適」而非快─往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「烏」睹其為快也哉─豈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使其「中」不自得─衷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元豐六年十一月「朔」日─望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朔：農曆每月初一。望：農曆每月十五。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語譯：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到哪裡才會不愉快呢？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哪還能看到有什麼令人快活的地方呢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	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！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假使他內心不自在。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元豐六年十一月初一。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11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2393" y="246221"/>
            <a:ext cx="11306755" cy="649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7913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1325" algn="r"/>
              </a:tabLst>
            </a:pPr>
            <a:r>
              <a:rPr kumimoji="0" lang="zh-TW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(C)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）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新細明體" panose="02020500000000000000" pitchFamily="18" charset="-120"/>
              </a:rPr>
              <a:t>4.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	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下列各組「　」內的字，何者意義兩兩相同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(A)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「蓋」亭之所見，南北百里╱玉之言，「蓋」有諷焉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(B)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窮耳目之勝以自「適」也哉╱不以物傷性，將何「適」而非快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(C)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以覽觀江流之「勝」╱窮耳目之「勝」　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(D)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波流浸灌，「與」海相若╱失其所「與」，不知。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1325" algn="r"/>
              </a:tabLst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解析：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(A)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發語詞，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無義╱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推測語氣，大概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(B)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舒適愉快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╱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往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(C)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美景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(D)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╱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親附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1325" algn="r"/>
              </a:tabLst>
            </a:pP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語譯：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(A)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從這亭子可以看到的景物，南北有一百里╱宋玉的話大概是有所諷諫吧！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(B)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讓耳目盡情享受山水的美景，使自己舒適愉快呢╱不因外在事物與境遇而傷害心性，那麼到哪裡才會不愉快呢？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(C)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用來觀賞長江的勝景╱讓耳目盡情享受山水的美景。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(D)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各方的水流灌注在一起，江面遼闊得像大海一樣╱失去親善的盟國，是不明智的。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《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左傳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‧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燭之武退秦師</a:t>
            </a:r>
            <a:r>
              <a:rPr kumimoji="0" lang="en-US" altLang="zh-TW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》</a:t>
            </a:r>
            <a:r>
              <a:rPr kumimoji="0" lang="zh-TW" altLang="en-US" sz="3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kumimoji="0" lang="zh-TW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5983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8309" y="392924"/>
            <a:ext cx="1106556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(B</a:t>
            </a:r>
            <a:r>
              <a:rPr lang="en-US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5.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下列文句中的「舍」字，何者意義相同？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南北百里，東西一「舍」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若「舍」鄭以為東道主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漁父樵夫之「舍」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「舍」南舍北皆春水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甲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乙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)(</a:t>
            </a:r>
            <a:r>
              <a:rPr lang="zh-TW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丁</a:t>
            </a:r>
            <a:r>
              <a:rPr lang="en-US" altLang="zh-TW" sz="3200" kern="0" dirty="0">
                <a:latin typeface="Times New Roman" panose="02020603050405020304" pitchFamily="18" charset="0"/>
                <a:cs typeface="新細明體" panose="02020500000000000000" pitchFamily="18" charset="-120"/>
              </a:rPr>
              <a:t>)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甲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量詞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。古代計算行軍里數的單位。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三十里為一舍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乙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捨、放棄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丙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丁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房舍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語譯：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甲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南北有一百里，東西有三十來里。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乙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您如果肯放過鄭國，而把鄭國做為進出東行道上負責接待的主人。《左傳‧燭之武退秦師》。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丙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漁父、樵夫的房子。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丁</a:t>
            </a:r>
            <a:r>
              <a:rPr lang="en-US" altLang="zh-TW" sz="3200" kern="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春天來了，奔流的溪水圍繞著屋舍。杜甫〈客至〉。</a:t>
            </a:r>
            <a:endParaRPr lang="zh-TW" altLang="zh-TW" sz="3200" kern="1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12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9612" y="461176"/>
            <a:ext cx="1040030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（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）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6.	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下列各組「　」內的詞語，何者意義兩兩相同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(A)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「至於」長洲之濱，故城之墟╱「若夫」霪雨霏霏，連月不開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(B)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周瑜、陸遜之所「騁騖」╱由是感激，遂許先帝以「驅馳」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(C)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夜則「魚龍」悲嘯於其下╱沙鷗翔集，「錦鱗」游泳　</a:t>
            </a:r>
            <a:r>
              <a:rPr lang="en-US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(D)</a:t>
            </a:r>
            <a:r>
              <a:rPr lang="zh-TW" altLang="zh-TW" sz="3200" kern="100" dirty="0">
                <a:latin typeface="Times New Roman" panose="02020603050405020304" pitchFamily="18" charset="0"/>
                <a:cs typeface="新細明體" panose="02020500000000000000" pitchFamily="18" charset="-120"/>
              </a:rPr>
              <a:t>其「流風」遺跡，亦足以稱快世俗╱大江東去，浪淘盡，千古「風流」人物</a:t>
            </a:r>
            <a:r>
              <a:rPr lang="zh-TW" altLang="zh-TW" sz="3200" kern="100" dirty="0" smtClean="0">
                <a:latin typeface="Times New Roman" panose="02020603050405020304" pitchFamily="18" charset="0"/>
                <a:cs typeface="新細明體" panose="02020500000000000000" pitchFamily="18" charset="-120"/>
              </a:rPr>
              <a:t>。</a:t>
            </a:r>
            <a:endParaRPr lang="en-US" altLang="zh-TW" sz="3200" kern="100" dirty="0" smtClean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803275" algn="just">
              <a:spcAft>
                <a:spcPts val="0"/>
              </a:spcAft>
              <a:tabLst>
                <a:tab pos="219075" algn="l"/>
                <a:tab pos="438150" algn="l"/>
                <a:tab pos="803275" algn="l"/>
              </a:tabLst>
            </a:pPr>
            <a:endParaRPr lang="zh-TW" altLang="zh-TW" sz="3200" kern="100" dirty="0">
              <a:latin typeface="Times New Roman" panose="02020603050405020304" pitchFamily="18" charset="0"/>
              <a:cs typeface="新細明體" panose="02020500000000000000" pitchFamily="18" charset="-120"/>
            </a:endParaRPr>
          </a:p>
          <a:p>
            <a:pPr marL="803275" indent="-438150" algn="just">
              <a:spcAft>
                <a:spcPts val="0"/>
              </a:spcAft>
              <a:tabLst>
                <a:tab pos="6791325" algn="r"/>
              </a:tabLst>
            </a:pP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解析：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(A)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若夫：至於、至若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(B)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本義為縱馬奔馳，此引申為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角逐戰鬥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╱指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奔走效力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(C)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魚和龍，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此泛指水中生物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╱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美麗的魚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r>
              <a:rPr lang="en-US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(D)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流傳下來的風範</a:t>
            </a:r>
            <a:r>
              <a:rPr lang="zh-TW" altLang="zh-TW" sz="32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╱</a:t>
            </a:r>
            <a:r>
              <a:rPr lang="zh-TW" altLang="zh-TW" sz="3200" kern="1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傑出不凡</a:t>
            </a:r>
            <a:r>
              <a:rPr lang="zh-TW" altLang="zh-TW" sz="32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zh-TW" altLang="zh-TW" sz="3200" kern="100" dirty="0">
              <a:solidFill>
                <a:srgbClr val="0000FF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969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786</Words>
  <Application>Microsoft Office PowerPoint</Application>
  <PresentationFormat>寬螢幕</PresentationFormat>
  <Paragraphs>133</Paragraphs>
  <Slides>33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1" baseType="lpstr">
      <vt:lpstr>文鼎標準楷體M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14</cp:revision>
  <dcterms:created xsi:type="dcterms:W3CDTF">2019-11-23T14:44:00Z</dcterms:created>
  <dcterms:modified xsi:type="dcterms:W3CDTF">2020-01-06T07:29:58Z</dcterms:modified>
</cp:coreProperties>
</file>