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7" r:id="rId17"/>
    <p:sldId id="270" r:id="rId18"/>
    <p:sldId id="281" r:id="rId19"/>
    <p:sldId id="280" r:id="rId20"/>
    <p:sldId id="279" r:id="rId21"/>
    <p:sldId id="278" r:id="rId22"/>
    <p:sldId id="273" r:id="rId23"/>
    <p:sldId id="276" r:id="rId24"/>
    <p:sldId id="282" r:id="rId25"/>
    <p:sldId id="275" r:id="rId26"/>
    <p:sldId id="274" r:id="rId27"/>
    <p:sldId id="267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40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01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27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5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7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63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6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50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06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46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2E48-67EA-4F73-A6CE-535F8491D38B}" type="datetimeFigureOut">
              <a:rPr lang="zh-TW" altLang="en-US" smtClean="0"/>
              <a:t>2019/11/23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EAB-7EC2-4FBF-8BAA-9AE3F8A56D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18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0831" y="230588"/>
            <a:ext cx="1164866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b="1" kern="0" dirty="0">
                <a:latin typeface="新細明體" panose="02020500000000000000" pitchFamily="18" charset="-120"/>
              </a:rPr>
              <a:t>一、字音字形</a:t>
            </a:r>
            <a:r>
              <a:rPr lang="zh-TW" altLang="zh-TW" sz="36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600" dirty="0">
                <a:latin typeface="Times New Roman" panose="02020603050405020304" pitchFamily="18" charset="0"/>
              </a:rPr>
              <a:t>1</a:t>
            </a:r>
            <a:r>
              <a:rPr lang="zh-TW" altLang="zh-TW" sz="36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600" dirty="0">
                <a:latin typeface="Times New Roman" panose="02020603050405020304" pitchFamily="18" charset="0"/>
              </a:rPr>
              <a:t>10</a:t>
            </a:r>
            <a:r>
              <a:rPr lang="zh-TW" altLang="zh-TW" sz="3600" dirty="0">
                <a:latin typeface="Times New Roman" panose="02020603050405020304" pitchFamily="18" charset="0"/>
              </a:rPr>
              <a:t>　分）</a:t>
            </a: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1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墨「翟」：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ㄉㄧˊ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言簡意「賅」：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ㄍㄞ</a:t>
            </a:r>
            <a:endParaRPr lang="en-US" altLang="zh-TW" sz="3600" kern="100" dirty="0" smtClean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endParaRPr lang="en-US" altLang="zh-TW" sz="3600" kern="1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「惻」隱之心：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ㄘㄜˋ</a:t>
            </a:r>
            <a:r>
              <a:rPr lang="zh-TW" altLang="en-US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「舍」其路而弗由：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ㄕㄜˇ</a:t>
            </a:r>
            <a:endParaRPr lang="en-US" altLang="zh-TW" sz="3600" kern="1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endParaRPr lang="en-US" altLang="zh-TW" sz="36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提綱「挈」領：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ㄑㄧㄝˋ</a:t>
            </a:r>
            <a:r>
              <a:rPr lang="zh-TW" altLang="en-US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租「賃」：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ㄌㄧㄣˋ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36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「俾」便：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ㄅㄧˋ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圭「</a:t>
            </a:r>
            <a:r>
              <a:rPr lang="zh-TW" altLang="zh-TW" sz="36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ㄋㄧㄝˋ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」：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臬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endParaRPr lang="en-US" altLang="zh-TW" sz="36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tabLst>
                <a:tab pos="2307590" algn="l"/>
                <a:tab pos="4615180" algn="l"/>
              </a:tabLst>
            </a:pPr>
            <a:endParaRPr lang="en-US" altLang="zh-TW" sz="36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斷「</a:t>
            </a:r>
            <a:r>
              <a:rPr lang="zh-TW" altLang="zh-TW" sz="36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ㄓㄨˋ</a:t>
            </a:r>
            <a:r>
              <a:rPr lang="zh-TW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」教子：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杼</a:t>
            </a:r>
            <a:r>
              <a:rPr lang="en-US" altLang="zh-TW" sz="36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3600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ㄉㄧˇ</a:t>
            </a:r>
            <a:r>
              <a:rPr lang="zh-TW" altLang="zh-TW" sz="36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」觸：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牴</a:t>
            </a:r>
            <a:endParaRPr lang="zh-TW" altLang="zh-TW" sz="36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endParaRPr lang="zh-TW" altLang="zh-TW" sz="3600" kern="1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endParaRPr lang="en-US" altLang="zh-TW" sz="3600" kern="1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3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016" y="438587"/>
            <a:ext cx="119004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6.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下列選項中句意的闡釋，何者正確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「君子有三樂，而王天下不與存焉。」意謂稱王於天下正是君子感到快樂之事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「得天下英才而教育之，三樂也。」意謂能率領天下英才稱王於天下，如此才能實現自己的理想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「父母俱存，兄弟無故，一樂也。」意謂父母、兄弟都健在，是君子唯一感到快樂之事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「仰不愧於天，俯不怍於人。」意謂君子胸懷磊落，快意自得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稱王於天下並非君子感到快樂之事之一。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君子作育英才，實現理想，以春風化雨為樂。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父母、兄弟健在康寧，是君子第一件快樂的事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3200" kern="1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07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3570" y="516835"/>
            <a:ext cx="108455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7.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下列關於孟子言論的闡釋，何者正確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「王天下」意指愛心普及眾人，推及天下萬物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「不忍人之心」意指一般人都不具有忍耐的心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「居天下之廣居」意指君子宜住在寬廣的住居以培養氣度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「得志與民由之，不得志獨行其道。」意謂君子不管在不在位，都能對國家有責任感、對人民有關懷心、對理想有堅持的勇氣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意謂稱王於天下。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意謂仁心。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意謂君子以仁居心，所居便是天下最寬廣的住宅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3200" kern="1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033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9971" y="656337"/>
            <a:ext cx="102147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8.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孟子以「乍見孺子將入於井」為例，說明了什麼道理　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 </a:t>
            </a:r>
            <a:r>
              <a:rPr lang="zh-TW" altLang="en-US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惻隱之心乃出自天性，應加以擴充發揚　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 </a:t>
            </a:r>
            <a:r>
              <a:rPr lang="zh-TW" altLang="en-US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鄉里間應營造行善的風氣，喚起每個人的仁心　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 </a:t>
            </a:r>
            <a:r>
              <a:rPr lang="zh-TW" altLang="en-US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沒有憐憫之心的人，將會受到鄉黨朋友的排擠　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 </a:t>
            </a:r>
            <a:r>
              <a:rPr lang="zh-TW" altLang="en-US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天真無邪的孩童，常會激發人們憐憫之心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說明人皆有瞬間產生的惻隱之心，進一步確認人性本善的必然性。進而推論惻隱、羞惡、辭讓、是非之心，是善性的開端，應擴而充之。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題幹語譯：突然看見一個小孩將要掉入井中。</a:t>
            </a:r>
          </a:p>
        </p:txBody>
      </p:sp>
    </p:spTree>
    <p:extLst>
      <p:ext uri="{BB962C8B-B14F-4D97-AF65-F5344CB8AC3E}">
        <p14:creationId xmlns:p14="http://schemas.microsoft.com/office/powerpoint/2010/main" val="21991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8397" y="461176"/>
            <a:ext cx="112272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9.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下列選項哪些屬於孟子所謂「性善之四端」？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惻隱之心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誠信之心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辭讓之心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羞惡之心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是非之心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spc="-4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孟子認為人有惻隱、羞惡、辭讓、是非之心，是仁、義、禮、智等善性的四端，並不包含「誠信」</a:t>
            </a:r>
            <a:r>
              <a:rPr lang="zh-TW" altLang="zh-TW" sz="3200" kern="100" spc="-4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spc="-4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200" kern="100" spc="-4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61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1290" y="300572"/>
            <a:ext cx="108826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10.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下列選項，何者</a:t>
            </a:r>
            <a:r>
              <a:rPr lang="zh-TW" altLang="zh-TW" sz="32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並非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孟子所謂的「大丈夫」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舍其路而弗由，放其心而不知求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居天下之廣居，立天下之正位，行天下之大道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得志與民由之，不得志獨行其道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富貴不能淫，貧賤不能移，威武不能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屈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譯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捨棄正道而不走，亡失本心而不知尋求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居住在天下最寬廣的住宅「仁」裡，站立在天下最中正的位置「禮」上，行走在天下最寬廣的道路「義」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上。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tabLst>
                <a:tab pos="6791325" algn="r"/>
              </a:tabLst>
            </a:pP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能實現理想時，就帶領人民遵循正道而行；不能實現理想時，就獨自實踐他所守的正道。</a:t>
            </a:r>
            <a:endParaRPr lang="en-US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en-US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富貴不能迷亂他的思想，貧賤不能改變他的操守，威武不能屈撓他的意志。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3382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8154" y="730964"/>
            <a:ext cx="103923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11</a:t>
            </a:r>
            <a:r>
              <a:rPr lang="en-US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選項何者符合孟子性善四端的「仁」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知道何事該做，何事不該做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待人謙讓，虛心接受他人意見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見人受傷，內心難過不捨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有智慧判斷是非對錯</a:t>
            </a:r>
            <a:r>
              <a:rPr lang="zh-TW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6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6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義。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禮。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智。</a:t>
            </a:r>
            <a:endParaRPr lang="zh-TW" altLang="zh-TW" sz="36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811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4068" y="485029"/>
            <a:ext cx="1131205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12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得志與民由之，不得志獨行其道。」此句與下列何者意近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不以物喜，不以己悲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窮則獨善其身，達則兼善天下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老者安之，朋友信之，少者懷之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仁者安仁，知者利仁。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譯：能實現理想時，就帶領人民遵循正道而行；不能實現理想時，就獨自實踐他所守的正道。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不因外在環境、自身遭遇而喜悅或悲傷。范仲淹〈岳陽樓記〉。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困窮的時候就保持個人的節操修養，通達時就使天下蒼生都能蒙受其惠。《孟子‧盡心》上。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老年人能得到安適的奉養，朋友們能以誠信相交往，少年人能得到關懷愛護。《論語‧公冶長》。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有仁德的人，能夠很自然的依仁道而行事；明智的人，知道仁道可以利人利己，也能夠依仁道而行事。《論語‧里仁》。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133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7822" y="548641"/>
            <a:ext cx="116301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6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13</a:t>
            </a:r>
            <a:r>
              <a:rPr lang="en-US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選項何者與「天時不如地利，地利不如人和」，同樣使用層遞修辭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設酒、殺雞、作食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知之者不如好之者；好之者不如樂之者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居天下之廣居，立天下之正位，行天下之大道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富貴不能淫，貧賤不能移，威武不能屈。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(C)(D)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排比兼類疊</a:t>
            </a:r>
            <a:r>
              <a:rPr lang="zh-TW" altLang="zh-TW" sz="36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36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701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4786" y="341906"/>
            <a:ext cx="112988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14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關於孟子的敘述，何者正確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春秋時鄒人，幼年全賴母親費心教導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曾受業於子夏的門人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與莊子皆為儒家代表人物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後人尊稱他為「亞聖」。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戰國時鄒人。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受業於子思的門人。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莊子為道家代表人物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15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關於孟子思想的敘述，何者正確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強調「義」，將孔子「禮」學具體闡述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主性善，認為順著人性發展，便可以向善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提出「王道」主張，為諸侯所重用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政治上主張「君貴民輕」、「尊王賤霸」。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將孔子「仁」學具體闡述。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不為諸侯所重用。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君貴民輕→民貴君輕。</a:t>
            </a:r>
          </a:p>
        </p:txBody>
      </p:sp>
    </p:spTree>
    <p:extLst>
      <p:ext uri="{BB962C8B-B14F-4D97-AF65-F5344CB8AC3E}">
        <p14:creationId xmlns:p14="http://schemas.microsoft.com/office/powerpoint/2010/main" val="2459943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22567" y="496290"/>
            <a:ext cx="103738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17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何者</a:t>
            </a:r>
            <a:r>
              <a:rPr lang="zh-TW" altLang="zh-TW" sz="3200" b="1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不是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契約成立的法定條件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當事人雙方必須均有行為能力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必須經過要約承諾的程序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只要雙方同意，得以任何物品當做契約標的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必須具備法定方式。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不得用明知其為不可能之給付為契約標的物。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460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8539" y="174930"/>
            <a:ext cx="116566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b="1" kern="0" dirty="0">
                <a:latin typeface="新細明體" panose="02020500000000000000" pitchFamily="18" charset="-120"/>
              </a:rPr>
              <a:t>二、解釋</a:t>
            </a:r>
            <a:r>
              <a:rPr lang="zh-TW" altLang="zh-TW" sz="32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200" dirty="0">
                <a:latin typeface="Times New Roman" panose="02020603050405020304" pitchFamily="18" charset="0"/>
              </a:rPr>
              <a:t>2</a:t>
            </a:r>
            <a:r>
              <a:rPr lang="zh-TW" altLang="zh-TW" sz="32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200" dirty="0">
                <a:latin typeface="Times New Roman" panose="02020603050405020304" pitchFamily="18" charset="0"/>
              </a:rPr>
              <a:t>20</a:t>
            </a:r>
            <a:r>
              <a:rPr lang="zh-TW" altLang="zh-TW" sz="3200" dirty="0">
                <a:latin typeface="Times New Roman" panose="02020603050405020304" pitchFamily="18" charset="0"/>
              </a:rPr>
              <a:t>　分）</a:t>
            </a:r>
          </a:p>
          <a:p>
            <a:pPr marL="123825" indent="-123825" algn="just">
              <a:spcBef>
                <a:spcPts val="12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1.</a:t>
            </a:r>
            <a:r>
              <a:rPr lang="zh-TW" altLang="zh-TW" sz="3200" dirty="0">
                <a:latin typeface="Times New Roman" panose="02020603050405020304" pitchFamily="18" charset="0"/>
              </a:rPr>
              <a:t>不忍人之心：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不忍害人、也不忍見他人受害之心；即仁心。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123825" algn="just">
              <a:spcBef>
                <a:spcPts val="12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2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「乍」見：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忽然。</a:t>
            </a:r>
            <a:r>
              <a:rPr lang="zh-TW" altLang="zh-TW" sz="3200" dirty="0">
                <a:latin typeface="Times New Roman" panose="02020603050405020304" pitchFamily="18" charset="0"/>
              </a:rPr>
              <a:t>　　　</a:t>
            </a:r>
          </a:p>
          <a:p>
            <a:pPr marL="123825" indent="-123825" algn="just">
              <a:spcBef>
                <a:spcPts val="12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3.</a:t>
            </a:r>
            <a:r>
              <a:rPr lang="zh-TW" altLang="zh-TW" sz="3200" dirty="0">
                <a:latin typeface="Times New Roman" panose="02020603050405020304" pitchFamily="18" charset="0"/>
              </a:rPr>
              <a:t>怵惕：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驚駭恐懼。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123825" algn="just">
              <a:spcBef>
                <a:spcPts val="12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4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要譽：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求好名聲。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> </a:t>
            </a:r>
            <a:endParaRPr lang="zh-TW" altLang="zh-TW" sz="3200" kern="100" dirty="0">
              <a:latin typeface="Times New Roman" panose="02020603050405020304" pitchFamily="18" charset="0"/>
            </a:endParaRPr>
          </a:p>
          <a:p>
            <a:pPr marL="123825" indent="-123825" algn="just">
              <a:spcBef>
                <a:spcPts val="12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5.</a:t>
            </a:r>
            <a:r>
              <a:rPr lang="zh-TW" altLang="zh-TW" sz="3200" dirty="0">
                <a:latin typeface="Times New Roman" panose="02020603050405020304" pitchFamily="18" charset="0"/>
              </a:rPr>
              <a:t>自賊：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自己賊害本性。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123825" algn="just">
              <a:spcBef>
                <a:spcPts val="1200"/>
              </a:spcBef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	6.</a:t>
            </a:r>
            <a:r>
              <a:rPr lang="zh-TW" altLang="zh-TW" sz="3200" dirty="0">
                <a:latin typeface="Times New Roman" panose="02020603050405020304" pitchFamily="18" charset="0"/>
              </a:rPr>
              <a:t>不得志獨行其道：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不能實現理想時，就獨自實踐他所守的正道。</a:t>
            </a:r>
            <a:endParaRPr lang="zh-TW" altLang="zh-TW" sz="3200" dirty="0" smtClean="0">
              <a:latin typeface="Times New Roman" panose="02020603050405020304" pitchFamily="18" charset="0"/>
            </a:endParaRPr>
          </a:p>
          <a:p>
            <a:pPr marL="146050" indent="-146050" algn="just">
              <a:spcBef>
                <a:spcPts val="12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7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富貴不能「淫」：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迷亂心意。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sz="3200" dirty="0" smtClean="0">
                <a:latin typeface="Times New Roman" panose="02020603050405020304" pitchFamily="18" charset="0"/>
              </a:rPr>
              <a:t>8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貧賤不能「移」：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變易節操。</a:t>
            </a:r>
            <a:endParaRPr lang="zh-TW" altLang="zh-TW" sz="3200" dirty="0">
              <a:latin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9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求其放心：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找回亡失的本心。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sz="32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鄉黨：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鄰里。</a:t>
            </a:r>
            <a:endParaRPr lang="zh-TW" altLang="zh-TW" sz="3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41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8052" y="810477"/>
            <a:ext cx="10424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18</a:t>
            </a:r>
            <a:r>
              <a:rPr lang="en-US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何者</a:t>
            </a:r>
            <a:r>
              <a:rPr lang="zh-TW" altLang="zh-TW" sz="3600" b="1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並非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書面契約上必須具備的項目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標的物的名稱與附屬品內容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標的物的價值數目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標的物的完整轉讓（交易或贈與）紀錄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關於標的物的權利義務。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6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6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標的物的轉讓紀錄非屬必須。</a:t>
            </a:r>
            <a:endParaRPr lang="zh-TW" altLang="zh-TW" sz="36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9572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0071" y="588396"/>
            <a:ext cx="10373803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marR="140335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latin typeface="Times New Roman" panose="02020603050405020304" pitchFamily="18" charset="0"/>
              </a:rPr>
              <a:t>　　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21.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「在你的心中嵌上一片寧靜吧，使你生命的小河向前滑流吧，沿著平靜的邊岸。」意謂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心中平靜，生命才能保持冷靜與理智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生命應如小河般平穩寧靜流動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小河的寧靜帶給人們內心的平靜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以寧靜的心觀照萬物，即使如小河也能見其寧靜之美。</a:t>
            </a: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由後文「唯有在寧靜中，你才能保持冷靜與理智，看清楚真理的面目，看明白是之為是，非之為非，而保持你那不偏不倚的判斷力，如此，你才能保持精神上的獨立與自由」可知。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14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4070" y="0"/>
            <a:ext cx="1115303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22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心湖是一片澄明，萬物的影子皆清晰的反映其上。」意謂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若內心寧靜，外界的景物自會變得絢麗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內心保持寧靜，則能具有體察萬事萬物的智慧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外務勿太繁多，才能使內心維持寧靜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唯有周遭靜謐，才能真正欣賞大自然之美。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由「在寂靜中，我們的精神與大自然合而為一，我們將變得更純樸，更和悅，更智慧，也更恬靜了」可知。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23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結廬在人境，而無車馬喧。」意謂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內在的平靜可以操之在我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里仁為美，入境隨俗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各人自掃門前雪，方能清心寡欲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都市的喧囂擾攘影響人心的平靜。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操之在我：掌握在自己手中。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里仁為美：選擇住處應挑有仁風的地方。後指敦親睦鄰。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907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8130" y="290149"/>
            <a:ext cx="11184834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marR="140335">
              <a:spcBef>
                <a:spcPts val="300"/>
              </a:spcBef>
              <a:spcAft>
                <a:spcPts val="300"/>
              </a:spcAft>
              <a:tabLst>
                <a:tab pos="6791325" algn="r"/>
              </a:tabLst>
            </a:pPr>
            <a:r>
              <a:rPr lang="zh-TW" altLang="zh-TW" sz="1150" kern="100" dirty="0">
                <a:latin typeface="Times New Roman" panose="02020603050405020304" pitchFamily="18" charset="0"/>
              </a:rPr>
              <a:t>　</a:t>
            </a:r>
            <a:r>
              <a:rPr lang="zh-TW" altLang="zh-TW" sz="2400" kern="100" dirty="0">
                <a:latin typeface="Times New Roman" panose="02020603050405020304" pitchFamily="18" charset="0"/>
              </a:rPr>
              <a:t>告子曰：「性猶湍水也；決諸東方則東流，決諸西方則西流。人性之無分於善不善也，猶水之無分於東西也。」</a:t>
            </a:r>
            <a:r>
              <a:rPr lang="en-US" altLang="zh-TW" sz="2400" kern="100" dirty="0">
                <a:latin typeface="Times New Roman" panose="02020603050405020304" pitchFamily="18" charset="0"/>
              </a:rPr>
              <a:t/>
            </a:r>
            <a:br>
              <a:rPr lang="en-US" altLang="zh-TW" sz="2400" kern="100" dirty="0">
                <a:latin typeface="Times New Roman" panose="02020603050405020304" pitchFamily="18" charset="0"/>
              </a:rPr>
            </a:br>
            <a:r>
              <a:rPr lang="zh-TW" altLang="zh-TW" sz="2400" kern="100" dirty="0">
                <a:latin typeface="Times New Roman" panose="02020603050405020304" pitchFamily="18" charset="0"/>
              </a:rPr>
              <a:t>　　孟子曰：「水信無分於東西，無分於上下乎？人性之善也，猶水之就下也；人無有不善，水無有不下。今夫水，搏而躍之，可使過顙；激而行之，可使在山。是豈水之性哉？其勢則然也。人之可使為不善，其性亦猶是也。</a:t>
            </a:r>
            <a:r>
              <a:rPr lang="zh-TW" altLang="zh-TW" sz="2400" kern="100" dirty="0" smtClean="0">
                <a:latin typeface="Times New Roman" panose="02020603050405020304" pitchFamily="18" charset="0"/>
              </a:rPr>
              <a:t>」</a:t>
            </a:r>
            <a:r>
              <a:rPr lang="zh-TW" altLang="zh-TW" sz="2400" kern="100" dirty="0">
                <a:latin typeface="Times New Roman" panose="02020603050405020304" pitchFamily="18" charset="0"/>
              </a:rPr>
              <a:t>（《孟子‧告子》上）</a:t>
            </a:r>
            <a:endParaRPr lang="en-US" altLang="zh-TW" sz="2400" kern="100" dirty="0" smtClean="0">
              <a:latin typeface="Times New Roman" panose="02020603050405020304" pitchFamily="18" charset="0"/>
            </a:endParaRPr>
          </a:p>
          <a:p>
            <a:pPr marL="140335" marR="140335">
              <a:spcBef>
                <a:spcPts val="300"/>
              </a:spcBef>
              <a:spcAft>
                <a:spcPts val="300"/>
              </a:spcAft>
              <a:tabLst>
                <a:tab pos="6791325" algn="r"/>
              </a:tabLst>
            </a:pPr>
            <a:r>
              <a:rPr lang="zh-TW" altLang="zh-TW" sz="2800" kern="100" dirty="0" smtClean="0">
                <a:latin typeface="Times New Roman" panose="02020603050405020304" pitchFamily="18" charset="0"/>
              </a:rPr>
              <a:t>（</a:t>
            </a:r>
            <a:r>
              <a:rPr lang="zh-TW" altLang="zh-TW" sz="2800" kern="100" dirty="0">
                <a:latin typeface="HL11"/>
              </a:rPr>
              <a:t>註</a:t>
            </a:r>
            <a:r>
              <a:rPr lang="zh-TW" altLang="zh-TW" sz="2800" kern="100" dirty="0">
                <a:latin typeface="HL04"/>
              </a:rPr>
              <a:t>①</a:t>
            </a:r>
            <a:r>
              <a:rPr lang="zh-TW" altLang="zh-TW" sz="2800" kern="100" dirty="0">
                <a:latin typeface="Times New Roman" panose="02020603050405020304" pitchFamily="18" charset="0"/>
              </a:rPr>
              <a:t>搏：拍擊。</a:t>
            </a:r>
            <a:r>
              <a:rPr lang="zh-TW" altLang="zh-TW" sz="2800" kern="100" dirty="0">
                <a:latin typeface="HL04"/>
              </a:rPr>
              <a:t>②</a:t>
            </a:r>
            <a:r>
              <a:rPr lang="zh-TW" altLang="zh-TW" sz="2800" kern="100" dirty="0">
                <a:latin typeface="Times New Roman" panose="02020603050405020304" pitchFamily="18" charset="0"/>
              </a:rPr>
              <a:t>顙：音</a:t>
            </a:r>
            <a:r>
              <a:rPr lang="zh-TW" altLang="zh-TW" sz="28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ㄙㄤˇ</a:t>
            </a:r>
            <a:r>
              <a:rPr lang="zh-TW" altLang="zh-TW" sz="2800" kern="100" dirty="0">
                <a:latin typeface="Times New Roman" panose="02020603050405020304" pitchFamily="18" charset="0"/>
              </a:rPr>
              <a:t>，額頭，泛指頭。）</a:t>
            </a:r>
            <a:endParaRPr lang="en-US" altLang="zh-TW" sz="2800" kern="100" dirty="0">
              <a:latin typeface="Times New Roman" panose="02020603050405020304" pitchFamily="18" charset="0"/>
            </a:endParaRPr>
          </a:p>
          <a:p>
            <a:pPr marL="140335" marR="140335">
              <a:spcBef>
                <a:spcPts val="300"/>
              </a:spcBef>
              <a:spcAft>
                <a:spcPts val="300"/>
              </a:spcAft>
              <a:tabLst>
                <a:tab pos="6791325" algn="r"/>
              </a:tabLst>
            </a:pPr>
            <a:r>
              <a:rPr lang="zh-TW" altLang="zh-TW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告</a:t>
            </a:r>
            <a:r>
              <a:rPr lang="zh-TW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子說：「人的本性，就好像湍急的流水；向東方疏導就向東方流，向西方疏導就向西方流。人性不分善或不善，就像水不分東西一樣。」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　　孟子說：「水確實沒有東西的分別，但是沒有上下的分別嗎？人性向善，就像水向低處流；人性沒有不善的，有如水也沒有不向下流的。現在，當用手拍擊水面使它飛濺起來，可以高過人的額頭；阻擋住水，可以把水引上山坡。這難道是水的本性嗎？這是外在形勢造成的。人會做出不善的事，如同他本性的改變也是基於這因素所造成。」</a:t>
            </a:r>
          </a:p>
          <a:p>
            <a:pPr marL="140335" marR="140335">
              <a:spcBef>
                <a:spcPts val="300"/>
              </a:spcBef>
              <a:spcAft>
                <a:spcPts val="300"/>
              </a:spcAft>
              <a:tabLst>
                <a:tab pos="6791325" algn="r"/>
              </a:tabLst>
            </a:pPr>
            <a:endParaRPr lang="zh-TW" altLang="zh-TW" sz="20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5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3915" y="1017832"/>
            <a:ext cx="115606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24.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依據上文，下列選項何者正確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告子以水為喻，說明人性不分善惡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孟子以山為喻，說明人性本善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「搏而躍之，可使過顙。」說明「為善」、「不為善」皆人的本性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「其勢然也」意謂人性不會因外在環境而改變。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孟子仍順著告子的譬喻，以水為喻。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水之所以能過顙，不是水的本性，說明人會為不善，非本性使然。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說明人之所以為不善，是受到外在形勢的影響。</a:t>
            </a:r>
            <a:endParaRPr lang="zh-TW" altLang="zh-TW" sz="36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6390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2750" y="677359"/>
            <a:ext cx="1104966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TW" sz="3200" dirty="0" smtClean="0"/>
              <a:t>25.</a:t>
            </a:r>
            <a:r>
              <a:rPr lang="zh-TW" altLang="zh-TW" sz="3200" dirty="0" smtClean="0"/>
              <a:t>依據</a:t>
            </a:r>
            <a:r>
              <a:rPr lang="zh-TW" altLang="zh-TW" sz="3200" dirty="0"/>
              <a:t>上文，下列關於孟子與告子對於人性觀點的敘述，何者正確　</a:t>
            </a:r>
            <a:endParaRPr lang="en-US" altLang="zh-TW" sz="3200" dirty="0" smtClean="0"/>
          </a:p>
          <a:p>
            <a:r>
              <a:rPr lang="en-US" altLang="zh-TW" sz="3200" dirty="0" smtClean="0"/>
              <a:t>(</a:t>
            </a:r>
            <a:r>
              <a:rPr lang="en-US" altLang="zh-TW" sz="3200" dirty="0"/>
              <a:t>A)</a:t>
            </a:r>
            <a:r>
              <a:rPr lang="zh-TW" altLang="zh-TW" sz="3200" dirty="0"/>
              <a:t>告子認為「性猶湍水」，是指人性本質如洪水般凶惡　</a:t>
            </a:r>
            <a:endParaRPr lang="en-US" altLang="zh-TW" sz="3200" dirty="0" smtClean="0"/>
          </a:p>
          <a:p>
            <a:r>
              <a:rPr lang="en-US" altLang="zh-TW" sz="3200" dirty="0" smtClean="0"/>
              <a:t>(</a:t>
            </a:r>
            <a:r>
              <a:rPr lang="en-US" altLang="zh-TW" sz="3200" dirty="0"/>
              <a:t>B)</a:t>
            </a:r>
            <a:r>
              <a:rPr lang="zh-TW" altLang="zh-TW" sz="3200" dirty="0"/>
              <a:t>孟子認為人性亦可引導而向善或向惡，如同水可經由疏導而往東或往西流　</a:t>
            </a:r>
            <a:r>
              <a:rPr lang="en-US" altLang="zh-TW" sz="3200" dirty="0" smtClean="0"/>
              <a:t>(</a:t>
            </a:r>
            <a:r>
              <a:rPr lang="en-US" altLang="zh-TW" sz="3200" dirty="0"/>
              <a:t>C)</a:t>
            </a:r>
            <a:r>
              <a:rPr lang="zh-TW" altLang="zh-TW" sz="3200" dirty="0"/>
              <a:t>孟子「搏而過顙，激而在山」之言，強調後天環境對人性的影響　</a:t>
            </a:r>
            <a:r>
              <a:rPr lang="en-US" altLang="zh-TW" sz="3200" dirty="0" smtClean="0"/>
              <a:t> (</a:t>
            </a:r>
            <a:r>
              <a:rPr lang="en-US" altLang="zh-TW" sz="3200" dirty="0"/>
              <a:t>D)</a:t>
            </a:r>
            <a:r>
              <a:rPr lang="zh-TW" altLang="zh-TW" sz="3200" dirty="0"/>
              <a:t>孟子以「人之可使為不善，其性亦猶是也」，說明「始善終惡」皆為人性本質所致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告子說「人性之無分於善不善」。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孟子認為人性向善，如同水自然向下流，之所以能過顙、在山，是「其勢則然也」。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「始善終惡」為「後天環境」影響所致。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6023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3482" y="413467"/>
            <a:ext cx="115108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26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「□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首是瞻╱暴□馮河╱投□忌器╱目無全□」以上四個與十二生肖有關的成語，□處依序應填入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虎╱牛╱狗╱羊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馬╱龍╱蛇╱牛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鼠╱虎╱馬╱豬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馬╱虎╱鼠╱牛。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馬首是瞻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：原指作戰時，士兵依主將的馬頭決定前進的方向。後比喻毫無主見，服從指揮或跟隨他人進退，不敢稍加違背╱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暴虎馮河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：指空手與虎搏鬥，不靠舟船渡河。比喻人有勇無謀。暴，徒手搏鬥。馮，徒步渡河╱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投鼠忌器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：想擲打老鼠，卻擔心老鼠身旁的器物被擊壞而不敢下手。後比喻做事有所顧忌，不敢下手╱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目無全牛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：庖丁初次宰牛時，所見的是牛的身體，幾年後技術純熟，宰牛時已不在意牛的外形。比喻技藝純熟高超。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251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0202" y="686355"/>
            <a:ext cx="103923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dirty="0"/>
              <a:t>27</a:t>
            </a:r>
            <a:r>
              <a:rPr lang="en-US" altLang="zh-TW" sz="3200" dirty="0" smtClean="0"/>
              <a:t>.</a:t>
            </a:r>
            <a:r>
              <a:rPr lang="zh-TW" altLang="zh-TW" sz="3200" dirty="0" smtClean="0"/>
              <a:t>下列</a:t>
            </a:r>
            <a:r>
              <a:rPr lang="zh-TW" altLang="zh-TW" sz="3200" dirty="0"/>
              <a:t>畫線處的用語何者正確？「老張和老李是自小結識的，兩人如今都已是，事業有成。日前老張得一個男孫兒，孫兒滿月時，老張不忘邀請老李參加孫兒的，老李赴宴時帶了題有的禮物以祝賀老張。」　</a:t>
            </a:r>
            <a:r>
              <a:rPr lang="en-US" altLang="zh-TW" sz="3200" dirty="0"/>
              <a:t>(A)(</a:t>
            </a:r>
            <a:r>
              <a:rPr lang="zh-TW" altLang="zh-TW" sz="3200" dirty="0"/>
              <a:t>甲</a:t>
            </a:r>
            <a:r>
              <a:rPr lang="en-US" altLang="zh-TW" sz="3200" dirty="0"/>
              <a:t>)(</a:t>
            </a:r>
            <a:r>
              <a:rPr lang="zh-TW" altLang="zh-TW" sz="3200" dirty="0"/>
              <a:t>丙</a:t>
            </a:r>
            <a:r>
              <a:rPr lang="en-US" altLang="zh-TW" sz="3200" dirty="0"/>
              <a:t>)</a:t>
            </a:r>
            <a:r>
              <a:rPr lang="zh-TW" altLang="zh-TW" sz="3200" dirty="0"/>
              <a:t>　</a:t>
            </a:r>
            <a:r>
              <a:rPr lang="en-US" altLang="zh-TW" sz="3200" dirty="0"/>
              <a:t>(B)(</a:t>
            </a:r>
            <a:r>
              <a:rPr lang="zh-TW" altLang="zh-TW" sz="3200" dirty="0"/>
              <a:t>甲</a:t>
            </a:r>
            <a:r>
              <a:rPr lang="en-US" altLang="zh-TW" sz="3200" dirty="0"/>
              <a:t>)(</a:t>
            </a:r>
            <a:r>
              <a:rPr lang="zh-TW" altLang="zh-TW" sz="3200" dirty="0"/>
              <a:t>丁</a:t>
            </a:r>
            <a:r>
              <a:rPr lang="en-US" altLang="zh-TW" sz="3200" dirty="0"/>
              <a:t>)</a:t>
            </a:r>
            <a:r>
              <a:rPr lang="zh-TW" altLang="zh-TW" sz="3200" dirty="0"/>
              <a:t>　</a:t>
            </a:r>
            <a:r>
              <a:rPr lang="en-US" altLang="zh-TW" sz="3200" dirty="0"/>
              <a:t>(C)(</a:t>
            </a:r>
            <a:r>
              <a:rPr lang="zh-TW" altLang="zh-TW" sz="3200" dirty="0"/>
              <a:t>乙</a:t>
            </a:r>
            <a:r>
              <a:rPr lang="en-US" altLang="zh-TW" sz="3200" dirty="0"/>
              <a:t>)(</a:t>
            </a:r>
            <a:r>
              <a:rPr lang="zh-TW" altLang="zh-TW" sz="3200" dirty="0"/>
              <a:t>丙</a:t>
            </a:r>
            <a:r>
              <a:rPr lang="en-US" altLang="zh-TW" sz="3200" dirty="0"/>
              <a:t>)</a:t>
            </a:r>
            <a:r>
              <a:rPr lang="zh-TW" altLang="zh-TW" sz="3200" dirty="0"/>
              <a:t>　</a:t>
            </a:r>
            <a:r>
              <a:rPr lang="en-US" altLang="zh-TW" sz="3200" dirty="0"/>
              <a:t>(D)(</a:t>
            </a:r>
            <a:r>
              <a:rPr lang="zh-TW" altLang="zh-TW" sz="3200" dirty="0"/>
              <a:t>乙</a:t>
            </a:r>
            <a:r>
              <a:rPr lang="en-US" altLang="zh-TW" sz="3200" dirty="0" smtClean="0"/>
              <a:t>)(</a:t>
            </a:r>
            <a:r>
              <a:rPr lang="zh-TW" altLang="zh-TW" sz="3200" dirty="0"/>
              <a:t>丁</a:t>
            </a:r>
            <a:r>
              <a:rPr lang="en-US" altLang="zh-TW" sz="3200" dirty="0"/>
              <a:t>)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28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8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28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不計較年齡差距的朋友。宜改用「總角之交」（從小便相契要好的朋友）。</a:t>
            </a:r>
            <a:r>
              <a:rPr lang="en-US" altLang="zh-TW" sz="28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28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28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賀生女。帨，音ㄕㄨㄟˋ。宜改用「繩其祖武」（踏著祖先的足跡繼續前進。比喻繼承祖業）。</a:t>
            </a:r>
            <a:endParaRPr lang="zh-TW" altLang="zh-TW" sz="28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578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1777" y="690185"/>
            <a:ext cx="102863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28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派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大興在作文課時想引用名人之言來說明「俯仰無愧」這個成語，下列何者最恰當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天才的能力其實是由勤奮而來的（郭沫若）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心體光明，暗室有青天（洪自誠）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將所學的加以實踐，才能使知識變成我們智慧的一部分（富勒）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越是學習，越能體會知識的博大精深（雪萊）。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幹語譯：無論對人、對天都問心無愧。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95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8023" y="409847"/>
            <a:ext cx="1036585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29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《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行政院會議議事規則》第十一條第三項：「如遇緊急事件，經主席之許可，□於開會時提出臨時動議。」上列□內應填入何者最為適當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須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或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惟。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是「必須」，與「應」的意思相若，為語氣較為委婉的肯定語。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「可以」的意思。即在某條件下，可以這樣做，但無強制性。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表示兩個以上之項目不必同時兼備，「具此不必具彼、具彼不必具此」的意思。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與「但」意思相近，語氣稍緩，不像「但」字那麼硬性。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93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74643" y="890546"/>
            <a:ext cx="82693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/>
              <a:t>三、配合（每題　</a:t>
            </a:r>
            <a:r>
              <a:rPr lang="en-US" altLang="zh-TW" sz="3600" dirty="0" smtClean="0"/>
              <a:t>2</a:t>
            </a:r>
            <a:r>
              <a:rPr lang="zh-TW" altLang="en-US" sz="3600" dirty="0" smtClean="0"/>
              <a:t>　分，共　</a:t>
            </a:r>
            <a:r>
              <a:rPr lang="en-US" altLang="zh-TW" sz="3600" dirty="0" smtClean="0"/>
              <a:t>10</a:t>
            </a:r>
            <a:r>
              <a:rPr lang="zh-TW" altLang="en-US" sz="3600" dirty="0" smtClean="0"/>
              <a:t>　分）</a:t>
            </a:r>
          </a:p>
          <a:p>
            <a:r>
              <a:rPr lang="zh-TW" altLang="en-US" sz="3600" dirty="0" smtClean="0"/>
              <a:t>說明：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孟子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一書中有許多成語與慣用語常見於日常生活中，下列　　　　　　　　內詞語皆出自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孟子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，請根據句意，選出正確的答案代號填入（　）中。</a:t>
            </a:r>
          </a:p>
          <a:p>
            <a:r>
              <a:rPr lang="zh-TW" altLang="en-US" sz="3600" dirty="0" smtClean="0"/>
              <a:t>               </a:t>
            </a:r>
            <a:endParaRPr lang="en-US" altLang="zh-TW" sz="3600" dirty="0" smtClean="0"/>
          </a:p>
          <a:p>
            <a:endParaRPr lang="en-US" altLang="zh-TW" sz="3600" dirty="0"/>
          </a:p>
          <a:p>
            <a:r>
              <a:rPr lang="zh-TW" altLang="en-US" sz="3600" dirty="0" smtClean="0"/>
              <a:t> 答</a:t>
            </a:r>
            <a:r>
              <a:rPr lang="en-US" altLang="zh-TW" sz="3600" dirty="0" smtClean="0"/>
              <a:t>:</a:t>
            </a:r>
            <a:r>
              <a:rPr lang="zh-TW" altLang="en-US" sz="3600" dirty="0" smtClean="0">
                <a:solidFill>
                  <a:srgbClr val="FF0000"/>
                </a:solidFill>
              </a:rPr>
              <a:t>戊丁甲丙乙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09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2608" y="132572"/>
            <a:ext cx="98490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30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因事或病不能到工的話，均得請假，經允許後方得離職，並且作曠職論。」以上為某公司的請假規約條文，關於該條文的修正或說明，下列敘述何者</a:t>
            </a:r>
            <a:r>
              <a:rPr lang="zh-TW" altLang="zh-TW" sz="3200" b="1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有誤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「因事或病不能到工的話」，亦可改為「因事或病不能到工者」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「均得請假」無強制性，宜改為「均須請假」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「並且」與前後文意不合，宜改為「或」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「作曠職論」表示同等看待之意，亦可改成「視同曠職」。</a:t>
            </a:r>
          </a:p>
          <a:p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依前後文，此處應作「假如不這樣……就……」之意，宜改為「否則」</a:t>
            </a:r>
            <a:endParaRPr lang="zh-TW" altLang="en-US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4285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500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264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42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2121" y="634275"/>
            <a:ext cx="101273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/>
              <a:t>（	</a:t>
            </a:r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 smtClean="0">
                <a:solidFill>
                  <a:srgbClr val="FF0000"/>
                </a:solidFill>
              </a:rPr>
              <a:t>戊</a:t>
            </a:r>
            <a:r>
              <a:rPr lang="en-US" altLang="zh-TW" sz="3600" dirty="0" smtClean="0">
                <a:solidFill>
                  <a:srgbClr val="FF0000"/>
                </a:solidFill>
              </a:rPr>
              <a:t>)</a:t>
            </a:r>
            <a:r>
              <a:rPr lang="en-US" altLang="zh-TW" sz="3600" dirty="0" smtClean="0"/>
              <a:t>	</a:t>
            </a:r>
            <a:r>
              <a:rPr lang="zh-TW" altLang="en-US" sz="3600" dirty="0" smtClean="0"/>
              <a:t>）</a:t>
            </a:r>
            <a:r>
              <a:rPr lang="en-US" altLang="zh-TW" sz="3600" dirty="0" smtClean="0"/>
              <a:t>1.	</a:t>
            </a:r>
            <a:r>
              <a:rPr lang="zh-TW" altLang="en-US" sz="3600" dirty="0" smtClean="0"/>
              <a:t>經過三十年</a:t>
            </a:r>
            <a:r>
              <a:rPr lang="zh-TW" altLang="en-US" sz="3600" dirty="0" smtClean="0">
                <a:solidFill>
                  <a:srgbClr val="FF0000"/>
                </a:solidFill>
              </a:rPr>
              <a:t>若大旱之望雲霓</a:t>
            </a:r>
            <a:r>
              <a:rPr lang="zh-TW" altLang="en-US" sz="3600" dirty="0" smtClean="0"/>
              <a:t>的長久等待，老鷹合唱團終於來臺灣舉辦演唱會。</a:t>
            </a:r>
          </a:p>
          <a:p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大旱之時人們渴望見到下雨的徵兆。形容盼望的殷切。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〈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梁惠王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〉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下。</a:t>
            </a:r>
            <a:endParaRPr lang="en-US" altLang="zh-TW" sz="36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70C0"/>
              </a:solidFill>
            </a:endParaRPr>
          </a:p>
          <a:p>
            <a:r>
              <a:rPr lang="zh-TW" altLang="zh-TW" sz="3600" dirty="0" smtClean="0"/>
              <a:t>（</a:t>
            </a:r>
            <a:r>
              <a:rPr lang="en-US" altLang="zh-TW" sz="3600" dirty="0" smtClean="0">
                <a:solidFill>
                  <a:srgbClr val="FF0000"/>
                </a:solidFill>
              </a:rPr>
              <a:t>	(</a:t>
            </a:r>
            <a:r>
              <a:rPr lang="zh-TW" altLang="zh-TW" sz="3600" dirty="0">
                <a:solidFill>
                  <a:srgbClr val="FF0000"/>
                </a:solidFill>
              </a:rPr>
              <a:t>丁</a:t>
            </a:r>
            <a:r>
              <a:rPr lang="en-US" altLang="zh-TW" sz="3600" dirty="0">
                <a:solidFill>
                  <a:srgbClr val="FF0000"/>
                </a:solidFill>
              </a:rPr>
              <a:t>)	</a:t>
            </a:r>
            <a:r>
              <a:rPr lang="zh-TW" altLang="zh-TW" sz="3600" dirty="0"/>
              <a:t>）</a:t>
            </a:r>
            <a:r>
              <a:rPr lang="en-US" altLang="zh-TW" sz="3600" dirty="0"/>
              <a:t>2.	</a:t>
            </a:r>
            <a:r>
              <a:rPr lang="zh-TW" altLang="zh-TW" sz="3600" dirty="0"/>
              <a:t>同樣是遲到，他卻嘲弄比自己還晚到的人，簡直是</a:t>
            </a:r>
            <a:r>
              <a:rPr lang="zh-TW" altLang="zh-TW" sz="3600" dirty="0">
                <a:solidFill>
                  <a:srgbClr val="FF0000"/>
                </a:solidFill>
              </a:rPr>
              <a:t>五十步笑百步</a:t>
            </a:r>
            <a:r>
              <a:rPr lang="zh-TW" altLang="zh-TW" sz="3600" dirty="0"/>
              <a:t>！</a:t>
            </a:r>
          </a:p>
          <a:p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比喻自己和別人犯同樣的缺點或錯誤，只是程度上輕些，可是卻譏笑別人。〈梁惠王〉上。</a:t>
            </a:r>
          </a:p>
          <a:p>
            <a:endParaRPr lang="zh-TW" alt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4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2635" y="230588"/>
            <a:ext cx="1135446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/>
              <a:t>（</a:t>
            </a:r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 smtClean="0">
                <a:solidFill>
                  <a:srgbClr val="FF0000"/>
                </a:solidFill>
              </a:rPr>
              <a:t>甲</a:t>
            </a:r>
            <a:r>
              <a:rPr lang="en-US" altLang="zh-TW" sz="3600" dirty="0" smtClean="0">
                <a:solidFill>
                  <a:srgbClr val="FF0000"/>
                </a:solidFill>
              </a:rPr>
              <a:t>)</a:t>
            </a:r>
            <a:r>
              <a:rPr lang="zh-TW" altLang="en-US" sz="3600" dirty="0" smtClean="0"/>
              <a:t>）</a:t>
            </a:r>
            <a:r>
              <a:rPr lang="en-US" altLang="zh-TW" sz="3600" dirty="0" smtClean="0"/>
              <a:t>3.	</a:t>
            </a:r>
            <a:r>
              <a:rPr lang="zh-TW" altLang="en-US" sz="3600" dirty="0" smtClean="0"/>
              <a:t>想減肥，只靠藥物卻不願改變大吃大喝的飲食習慣，無疑是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緣木求魚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en-US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爬到樹上去找魚。比喻用錯方法，徒勞無功。</a:t>
            </a:r>
            <a:r>
              <a:rPr lang="zh-TW" altLang="en-US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〈梁惠王〉上。</a:t>
            </a:r>
            <a:endParaRPr lang="en-US" altLang="zh-TW" sz="36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>
              <a:tabLst>
                <a:tab pos="6791325" algn="r"/>
              </a:tabLst>
            </a:pPr>
            <a:r>
              <a:rPr lang="zh-TW" altLang="zh-TW" sz="3600" dirty="0"/>
              <a:t>（</a:t>
            </a:r>
            <a:r>
              <a:rPr lang="en-US" altLang="zh-TW" sz="3600" dirty="0">
                <a:solidFill>
                  <a:srgbClr val="FF0000"/>
                </a:solidFill>
              </a:rPr>
              <a:t>(</a:t>
            </a:r>
            <a:r>
              <a:rPr lang="zh-TW" altLang="zh-TW" sz="3600" dirty="0">
                <a:solidFill>
                  <a:srgbClr val="FF0000"/>
                </a:solidFill>
              </a:rPr>
              <a:t>丙</a:t>
            </a:r>
            <a:r>
              <a:rPr lang="en-US" altLang="zh-TW" sz="3600" dirty="0">
                <a:solidFill>
                  <a:srgbClr val="FF0000"/>
                </a:solidFill>
              </a:rPr>
              <a:t>)</a:t>
            </a:r>
            <a:r>
              <a:rPr lang="zh-TW" altLang="zh-TW" sz="3600" dirty="0"/>
              <a:t>）</a:t>
            </a:r>
            <a:r>
              <a:rPr lang="en-US" altLang="zh-TW" sz="3600" dirty="0"/>
              <a:t>4.</a:t>
            </a:r>
            <a:r>
              <a:rPr lang="zh-TW" altLang="zh-TW" sz="3600" dirty="0"/>
              <a:t>在警方</a:t>
            </a:r>
            <a:r>
              <a:rPr lang="zh-TW" altLang="zh-TW" sz="3600" b="1" dirty="0">
                <a:solidFill>
                  <a:srgbClr val="FF0000"/>
                </a:solidFill>
              </a:rPr>
              <a:t>明察秋毫</a:t>
            </a:r>
            <a:r>
              <a:rPr lang="zh-TW" altLang="zh-TW" sz="3600" dirty="0"/>
              <a:t>的偵辦下，這件懸案終於宣告偵破</a:t>
            </a:r>
            <a:r>
              <a:rPr lang="zh-TW" altLang="zh-TW" sz="3600" dirty="0" smtClean="0"/>
              <a:t>。</a:t>
            </a:r>
            <a:endParaRPr lang="en-US" altLang="zh-TW" sz="3600" dirty="0" smtClean="0"/>
          </a:p>
          <a:p>
            <a:pPr algn="just">
              <a:tabLst>
                <a:tab pos="6791325" algn="r"/>
              </a:tabLst>
            </a:pPr>
            <a:r>
              <a:rPr lang="zh-TW" altLang="en-US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比喻能洞察一切，看出極細微的地方。〈梁惠王〉上。</a:t>
            </a:r>
            <a:endParaRPr lang="en-US" altLang="zh-TW" sz="36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>
              <a:tabLst>
                <a:tab pos="6791325" algn="r"/>
              </a:tabLst>
            </a:pPr>
            <a:r>
              <a:rPr lang="zh-TW" altLang="en-US" sz="3600" dirty="0"/>
              <a:t>（</a:t>
            </a:r>
            <a:r>
              <a:rPr lang="en-US" altLang="zh-TW" sz="3600" dirty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乙</a:t>
            </a:r>
            <a:r>
              <a:rPr lang="en-US" altLang="zh-TW" sz="3600" dirty="0"/>
              <a:t>)</a:t>
            </a:r>
            <a:r>
              <a:rPr lang="zh-TW" altLang="en-US" sz="3600" dirty="0"/>
              <a:t>）</a:t>
            </a:r>
            <a:r>
              <a:rPr lang="en-US" altLang="zh-TW" sz="3600" dirty="0"/>
              <a:t>5.	</a:t>
            </a:r>
            <a:r>
              <a:rPr lang="zh-TW" altLang="en-US" sz="3600" dirty="0"/>
              <a:t>當勝利的軍隊凱旋而歸時，老百姓都</a:t>
            </a:r>
            <a:r>
              <a:rPr lang="zh-TW" altLang="en-US" sz="3600" b="1" dirty="0">
                <a:solidFill>
                  <a:srgbClr val="FF0000"/>
                </a:solidFill>
              </a:rPr>
              <a:t>簞食壺漿</a:t>
            </a:r>
            <a:r>
              <a:rPr lang="zh-TW" altLang="en-US" sz="3600" dirty="0"/>
              <a:t>，熱情的犒勞他們。</a:t>
            </a:r>
            <a:endParaRPr lang="zh-TW" altLang="zh-TW" sz="3600" dirty="0"/>
          </a:p>
          <a:p>
            <a:pPr marL="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軍隊受到人民的擁護與愛戴，紛紛慰勞犒賞。〈梁惠王〉下。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6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245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2981" y="202105"/>
            <a:ext cx="11084117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  <a:tab pos="438150" algn="l"/>
                <a:tab pos="803275" algn="l"/>
              </a:tabLst>
            </a:pPr>
            <a:r>
              <a:rPr kumimoji="0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1.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下列各組「　」內的注音寫成國字，何者字形兩兩相同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不愧不「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ㄗㄨㄛˋ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」╱「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ㄗㄨㄛˋ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」吃山空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羞「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ㄨˋ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」之心╱深「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ㄨˋ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」痛絕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ㄗㄥ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」惡╱「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ㄗㄥ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」減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鞭「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ㄅㄧˋ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」入裡╱「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ㄅㄧˋ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」門造車。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  <a:tab pos="438150" algn="l"/>
                <a:tab pos="803275" algn="l"/>
              </a:tabLst>
            </a:pP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en-US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怍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。不愧不怍：行事光明正大，問心無愧╱</a:t>
            </a:r>
            <a:r>
              <a:rPr lang="zh-TW" altLang="en-US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坐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。坐吃山空：比喻只消費而不事生產，以致把家產吃盡用光。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en-US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惡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。羞惡之心：羞恥憎惡的心╱深惡痛絕：厭惡、痛恨到極點。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en-US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憎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。憎惡：</a:t>
            </a:r>
            <a:r>
              <a:rPr lang="zh-TW" altLang="en-US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憎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恨厭惡╱</a:t>
            </a:r>
            <a:r>
              <a:rPr lang="zh-TW" altLang="zh-TW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增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辟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。鞭辟入裡：評論他人的文章見解深刻，絲絲入扣╱</a:t>
            </a:r>
            <a:r>
              <a:rPr lang="zh-TW" altLang="zh-TW" sz="36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閉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。閉門造車：比喻凡事只憑主觀思想辦事，不問是否切合實際。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  <a:tab pos="438150" algn="l"/>
                <a:tab pos="803275" algn="l"/>
              </a:tabLst>
            </a:pPr>
            <a:endParaRPr lang="zh-TW" altLang="en-US" sz="36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53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2707" y="253848"/>
            <a:ext cx="1037765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2.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下列各組「　」內的字，何者讀音兩兩相同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租「賃」契約╱責無旁「貸」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「孺」子可教╱相「濡」以沫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俯不「怍」於人╱「乍」暖還寒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怵「惕」╱挑「剔」。</a:t>
            </a: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解析：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ㄌㄧㄣˋ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。賃：租借╱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ㄉㄞˋ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。責無旁貸：自己應盡的責任，沒有理由推卸。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ㄖㄨˊ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。相濡以沫：比喻人同處於困境，而互相以微力救助。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ㄗㄨㄛˋ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ㄓㄚˋ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。乍暖還寒：氣候冷熱不定，忽冷忽熱。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ㄊ一ˋ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╱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ㄊㄧ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。挑剔：苛求責備，吹毛求疵。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063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896" y="605565"/>
            <a:ext cx="114392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下列各組「　」內的字，何者意義兩兩相同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非所以「要」譽於鄉黨朋友╱便「要」還家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威武不能「屈」╱不「屈」不撓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貧賤不能「移」╱星「移」物換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舍其路而弗「由」╱得志與民「由」之。</a:t>
            </a:r>
          </a:p>
          <a:p>
            <a:pPr marL="803275" indent="-438150" algn="di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求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邀請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降服、折服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，有「挫折志氣」之意。不屈不撓：不因為受阻礙而屈服。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變易節</a:t>
            </a:r>
            <a:endParaRPr lang="zh-TW" altLang="zh-TW" sz="3200" kern="1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spc="-15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操</a:t>
            </a:r>
            <a:r>
              <a:rPr lang="zh-TW" altLang="zh-TW" sz="32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spc="-15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移動</a:t>
            </a:r>
            <a:r>
              <a:rPr lang="zh-TW" altLang="zh-TW" sz="32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。星移物換：星辰移動，事物改變。比喻時序的變遷，世事的更迭。</a:t>
            </a:r>
            <a:r>
              <a:rPr lang="zh-TW" altLang="zh-TW" sz="32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spc="-15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行走</a:t>
            </a:r>
            <a:r>
              <a:rPr lang="zh-TW" altLang="zh-TW" sz="32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spc="-15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從、遵循</a:t>
            </a:r>
            <a:r>
              <a:rPr lang="zh-TW" altLang="zh-TW" sz="32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32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不是想獲得鄰里朋友們的稱讚╱有人就邀請他到家裡。陶淵明〈桃花源記〉。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威武不能屈撓他的意志。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貧賤不能改變他的操守。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捨棄正道而不走╱能實現理想時，就帶領人民遵循正道而行。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78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2993" y="359075"/>
            <a:ext cx="1144722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4.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下列成語皆源出《孟子》，何者釋義正確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一傅眾咻：比喻受到眾人的愛戴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始作俑者：形容創業的艱辛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杯水車薪：比喻奢侈之甚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惻隱之心：同情憐憫之心。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比喻學習受到干擾，成效不佳，或環境對人的影響很大。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比喻首創惡例的人。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比喻無濟於事</a:t>
            </a:r>
            <a:r>
              <a:rPr lang="zh-TW" altLang="zh-TW" sz="32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5.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下列源自《孟子》書中的詞語解釋，何者正確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行天下之大道：執政者應行走於天下最寬大的道路上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富貴不能淫：追求富貴不能養成淫靡習性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威武不能屈：耀武揚威無法使人屈服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求其放心：找回亡失的本心。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spc="-3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以義行事，所行便是天下最寬廣的道路。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spc="-3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富貴不能迷亂他的思想。</a:t>
            </a:r>
            <a:r>
              <a:rPr lang="en-US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spc="-3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威武不能屈撓他的意志。</a:t>
            </a:r>
            <a:endParaRPr lang="zh-TW" altLang="zh-TW" sz="3200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66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400</Words>
  <Application>Microsoft Office PowerPoint</Application>
  <PresentationFormat>寬螢幕</PresentationFormat>
  <Paragraphs>119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2" baseType="lpstr">
      <vt:lpstr>HL04</vt:lpstr>
      <vt:lpstr>HL11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14</cp:revision>
  <dcterms:created xsi:type="dcterms:W3CDTF">2019-11-23T12:55:05Z</dcterms:created>
  <dcterms:modified xsi:type="dcterms:W3CDTF">2019-11-23T14:34:27Z</dcterms:modified>
</cp:coreProperties>
</file>