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3" r:id="rId19"/>
    <p:sldId id="273" r:id="rId20"/>
    <p:sldId id="274" r:id="rId21"/>
    <p:sldId id="275" r:id="rId22"/>
    <p:sldId id="276" r:id="rId23"/>
    <p:sldId id="277" r:id="rId24"/>
    <p:sldId id="278" r:id="rId25"/>
    <p:sldId id="294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92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1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73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7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89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9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98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40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61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55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A89D7-0BD7-4A26-81B5-26E6BF554E45}" type="datetimeFigureOut">
              <a:rPr lang="zh-TW" altLang="en-US" smtClean="0"/>
              <a:t>2019/11/24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BD40-54D9-464A-9F80-33A3DB747D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81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0862" y="439839"/>
            <a:ext cx="1060241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b="1" kern="0" dirty="0">
                <a:latin typeface="新細明體" panose="02020500000000000000" pitchFamily="18" charset="-120"/>
              </a:rPr>
              <a:t>一、字音</a:t>
            </a:r>
            <a:r>
              <a:rPr lang="zh-TW" altLang="zh-TW" sz="36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600" dirty="0">
                <a:latin typeface="Times New Roman" panose="02020603050405020304" pitchFamily="18" charset="0"/>
              </a:rPr>
              <a:t>1</a:t>
            </a:r>
            <a:r>
              <a:rPr lang="zh-TW" altLang="zh-TW" sz="36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600" dirty="0">
                <a:latin typeface="Times New Roman" panose="02020603050405020304" pitchFamily="18" charset="0"/>
              </a:rPr>
              <a:t>10</a:t>
            </a:r>
            <a:r>
              <a:rPr lang="zh-TW" altLang="zh-TW" sz="3600" dirty="0">
                <a:latin typeface="Times New Roman" panose="02020603050405020304" pitchFamily="18" charset="0"/>
              </a:rPr>
              <a:t>　分）</a:t>
            </a: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1.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「忝」科名：</a:t>
            </a:r>
            <a:r>
              <a:rPr lang="zh-TW" altLang="zh-TW" sz="36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ㄊㄧㄢˇ</a:t>
            </a:r>
            <a:r>
              <a:rPr lang="zh-TW" altLang="en-US" sz="3600" kern="10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600" kern="100" dirty="0" smtClean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2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「簪」花：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ㄗ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ㄢ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3.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「矯」俗干名：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ㄐㄧㄠ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r>
              <a:rPr lang="zh-TW" altLang="en-US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4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「嗤」吾固陋：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ㄔ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5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以約失之者「鮮」矣：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ㄒㄧㄢ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6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會「數」而禮勤：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ㄕㄨㄛ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endParaRPr lang="zh-TW" altLang="zh-TW" sz="3600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7.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鏤「簋」：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ㄍㄨㄟˇ</a:t>
            </a:r>
            <a:r>
              <a:rPr lang="en-US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8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「鯁」直：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ㄍㄥ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altLang="zh-TW" sz="36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9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「抨」擊：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ㄆ</a:t>
            </a:r>
            <a:r>
              <a:rPr lang="zh-TW" altLang="zh-TW" sz="36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ㄥ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endParaRPr lang="zh-TW" altLang="zh-TW" sz="3600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10.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羞「赧」：</a:t>
            </a:r>
            <a:r>
              <a:rPr lang="zh-TW" altLang="zh-TW" sz="36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ㄋㄢˇ</a:t>
            </a:r>
          </a:p>
        </p:txBody>
      </p:sp>
    </p:spTree>
    <p:extLst>
      <p:ext uri="{BB962C8B-B14F-4D97-AF65-F5344CB8AC3E}">
        <p14:creationId xmlns:p14="http://schemas.microsoft.com/office/powerpoint/2010/main" val="2268713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16619" y="302150"/>
            <a:ext cx="118050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(D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6.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同學閱讀下列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兩段古文，發現「寬」字有時是具體指出「環境的空間大」，有時是抽象敘述「胸懷的度量大」，若想找出「寬」字與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用法最相近，則正確答案為何？</a:t>
            </a: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en-US" altLang="zh-TW" sz="3200" kern="0" dirty="0">
                <a:latin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此為宰相廳事誠隘，為太祝、奉禮廳事</a:t>
            </a:r>
            <a:r>
              <a:rPr lang="zh-TW" altLang="zh-TW" sz="3200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已「寬」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矣！</a:t>
            </a: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en-US" altLang="zh-TW" sz="3200" kern="0" dirty="0">
                <a:latin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「寬」則得眾，信則人任焉。</a:t>
            </a: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衣帶漸「寬」終不悔，為伊銷得人憔悴（柳永〈蝶戀花〉）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終日和光混俗，任時隨處「寬」懷（王玠〈西江月〉）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悲調弦中急，窮愁醉裡「寬」（駱賓王〈詠懷〉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D)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出門即有礙，誰謂天地「寬」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（孟郊〈贈別崔純亮〉）。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指出環境的空間大。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指出胸懷的度量大。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鬆、不緊。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(B)(C)</a:t>
            </a:r>
            <a:r>
              <a:rPr lang="zh-TW" altLang="en-US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放寬鬆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空間寬大。</a:t>
            </a:r>
          </a:p>
        </p:txBody>
      </p:sp>
    </p:spTree>
    <p:extLst>
      <p:ext uri="{BB962C8B-B14F-4D97-AF65-F5344CB8AC3E}">
        <p14:creationId xmlns:p14="http://schemas.microsoft.com/office/powerpoint/2010/main" val="51695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8153" y="873721"/>
            <a:ext cx="104798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語譯：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甲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這做為宰相廳堂確實是太窄了，做為太祝、奉禮郎這類蔭官的廳堂已經夠寬了！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寬厚待人，會得到眾人的擁護，誠信對人，別人則會委以重任。（《論語‧陽貨》）。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(A)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因為思念那個人自己瘦得連衣帶變鬆了也不後悔，為了他變得越來越憔悴了。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(B)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一整天同於塵俗，不露鋒芒，隨時隨地都放寬我的胸懷。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(C)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急促的弦樂演奏著悲傷的曲調，窮苦愁緒在酒醉裡放鬆了。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(D)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一出門就遇到阻礙，誰說天地很寬大。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505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24571" y="282626"/>
            <a:ext cx="118686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(C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7.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下列文句「　」內的成語應用，何者正確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富貴人家每天「饘粥餬口」、山珍海味，過著奢靡的生活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他家境富裕卻喜歡揮霍，所以大家都說他是個「矯俗干名」之人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執政者必須要有「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深謀遠慮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」的眼光，才能保障國家的長治久安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交通安全，人人有責，切莫酒後開車而「危言危行」，遺憾終身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吃粥過日子，形容非常儉約。宜換「鐘鳴鼎食」（形容生活極為奢華）。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違背世俗，求取美名。宜換「敗家破業」。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計畫周密而思慮深遠。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言行舉止均正直不阿。宜換「傷人害己」。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555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6605" y="184147"/>
            <a:ext cx="113995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8.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關於〈訓儉示康〉一文，下列敘述何者正確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「公孫布被之譏」，是指公孫弘因貧窮所以只能蓋布被，因此受到譏笑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「正考父饘粥以餬口，孟僖子知其後必有達人。」意謂食物清淡者易專心致志而有成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「公叔文子享衛靈公」的「享」字，意指享受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「儉，德之共也；侈，惡之大也。」意謂儉能立德，侈則招致災禍。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公孫弘蓋布被非因貧窮，而是故作儉約狀以盜取虛名。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恭儉者必有顯達的後代。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指宴請。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譏笑您像公孫弘蓋布被一樣。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正考父吃稀飯過活，孟僖子知道他的後代一定有顯達的人。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公叔文子宴請衛靈公。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節儉，是一切德行的共同根源；奢侈，是罪惡中最大的。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18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8998" y="805370"/>
            <a:ext cx="113359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9.	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「眾人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皆以奢靡為榮，吾心獨以儉素為美。人皆嗤吾固陋，吾不以為病。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en-US" altLang="zh-TW" sz="3200" kern="1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1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眾</a:t>
            </a:r>
            <a:r>
              <a:rPr lang="zh-TW" altLang="zh-TW" sz="3200" kern="100" spc="-15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人都以奢侈華麗為榮，我內心只覺得儉樸才是美德。人們都譏笑我鄙陋，我卻不認為這是缺點</a:t>
            </a:r>
            <a:r>
              <a:rPr lang="en-US" altLang="zh-TW" sz="3200" kern="100" spc="-15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3200" kern="100" spc="-1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從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上引文句可知司馬光的個性為何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擇善固執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故步自封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嗇己奉公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閹然媚世。</a:t>
            </a: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指選擇好的、正確的事去做，且堅持不變。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比喻墨守成規，安於現狀，不求進取。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節省自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己的花費，去做公益事業。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(D)用不光明的行為，曲意迎合以取悅世俗。</a:t>
            </a:r>
          </a:p>
        </p:txBody>
      </p:sp>
    </p:spTree>
    <p:extLst>
      <p:ext uri="{BB962C8B-B14F-4D97-AF65-F5344CB8AC3E}">
        <p14:creationId xmlns:p14="http://schemas.microsoft.com/office/powerpoint/2010/main" val="380218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4757" y="266724"/>
            <a:ext cx="107793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(C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10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夫儉則寡欲：君子寡欲，則不役於物，可以直道而行；小人寡欲，則能謹身節用，遠罪豐家。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節儉就能減少欲望：在上位者欲望少，就不受外物牽制，可以依照正道行事；百姓欲望少，就能安分守己、節省花費，遠離罪罰而使家庭富裕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這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段文字可與下列何者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呼應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以儉立名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由奢入儉難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儉，德之共也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以儉相詬病。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因為節儉而贏得美名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從奢侈到儉樸就困難了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節儉，是一切德行的共同根源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以節儉批評別人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356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3439" y="147454"/>
            <a:ext cx="108429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11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司馬光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以「走卒類士服，農夫躡絲履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僕役穿著像士人的服裝，農人穿著絲鞋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凸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顯當時社會現象為何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民生塗炭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風俗侈靡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不違農時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為德不卒。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形容人民生活疾苦。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不違背、妨害農作時間。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好事沒有做到底。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12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吾本寒家，世以清白相承。」句中「寒家」意指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住宅破損不堪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清貧之家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，此為謙詞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家教嚴格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持家鄙吝。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題幹語譯：我們家原本清貧，歷代都以清白家風相傳承。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61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10101"/>
            <a:ext cx="115611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(C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13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何者描述司馬光父親的儉樸作風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自奉養如為河陽掌書記時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二十忝科名，「聞喜宴」獨不戴花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酒酤於市，果止於梨、栗、棗、柿之類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治居第於封丘門內，廳事前僅容旋馬。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張文節的儉樸作風。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司馬光的儉樸作風。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李文靖的儉樸作風。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日常生活開支和任河陽掌書記時一樣。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二十歲時，很僥倖中了進士，參加「聞喜宴」時，只有我一個人不戴花。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酒是從市集買來的，果品只是梨、栗、棗、柿之類。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在封丘門裡建築住宅，廳堂前只能容納一匹馬回轉。</a:t>
            </a:r>
          </a:p>
        </p:txBody>
      </p:sp>
    </p:spTree>
    <p:extLst>
      <p:ext uri="{BB962C8B-B14F-4D97-AF65-F5344CB8AC3E}">
        <p14:creationId xmlns:p14="http://schemas.microsoft.com/office/powerpoint/2010/main" val="153583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9857" y="-64264"/>
            <a:ext cx="100106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14.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「昔正考父饘粥以餬口，孟僖子知其後必有達人。」孟僖子為何能推知正考父爾後必有顯達的子孫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由奢入儉難，故後世子孫必能成為顯達的人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後世子孫稟承祖先節儉美德，必能成為顯達的人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顯達之人必出自貧窮之家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生活儉約之人，必能累積財富以傳給子孫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7302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題幹語譯：從前正考父吃稀飯過活，孟僖子知道他的後代一定有顯達的人。</a:t>
            </a:r>
            <a:endParaRPr kumimoji="0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28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4900" y="256730"/>
            <a:ext cx="112723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(D)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15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管仲鏤簋朱紘，山楶藻梲，孔子鄙其小器。」意謂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孔子鄙視管仲過度節儉，故譏笑他小氣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管仲過度享受，孔子認為將禍及子孫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孔子鄙視生活過度奢華的管仲，造成物資不當的浪費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管仲奢華越禮，孔子輕視他器量狹小。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題幹語譯：管仲生活奢華，用雕花的器皿、朱紅的帽帶，房屋柱頭斗拱上彩繪山形圖案，梁上短柱畫著水藻花紋，孔子輕視他器量狹小。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16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君子寡欲，則不役於物，可以直道而行。」文中的「君子」是指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為官者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才德出眾的人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社會賢達者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為人師表者。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題幹語譯：在上位者欲望少，就不受外物牽制，可以依照正道行事。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94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030" y="307010"/>
            <a:ext cx="11848617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b="1" kern="0" dirty="0">
                <a:latin typeface="新細明體" panose="02020500000000000000" pitchFamily="18" charset="-120"/>
              </a:rPr>
              <a:t>二、解釋</a:t>
            </a:r>
            <a:r>
              <a:rPr lang="zh-TW" altLang="zh-TW" sz="36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600" dirty="0">
                <a:latin typeface="Times New Roman" panose="02020603050405020304" pitchFamily="18" charset="0"/>
              </a:rPr>
              <a:t>2</a:t>
            </a:r>
            <a:r>
              <a:rPr lang="zh-TW" altLang="zh-TW" sz="36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600" dirty="0">
                <a:latin typeface="Times New Roman" panose="02020603050405020304" pitchFamily="18" charset="0"/>
              </a:rPr>
              <a:t>20</a:t>
            </a:r>
            <a:r>
              <a:rPr lang="zh-TW" altLang="zh-TW" sz="3600" dirty="0">
                <a:latin typeface="Times New Roman" panose="02020603050405020304" pitchFamily="18" charset="0"/>
              </a:rPr>
              <a:t>　分）</a:t>
            </a: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>
                <a:latin typeface="Times New Roman" panose="02020603050405020304" pitchFamily="18" charset="0"/>
              </a:rPr>
              <a:t>1.</a:t>
            </a:r>
            <a:r>
              <a:rPr lang="zh-TW" altLang="zh-TW" sz="3600" dirty="0">
                <a:latin typeface="Times New Roman" panose="02020603050405020304" pitchFamily="18" charset="0"/>
              </a:rPr>
              <a:t>饘粥以餬口：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吃粥過日子，形容非常儉約。</a:t>
            </a:r>
            <a:endParaRPr lang="en-US" altLang="zh-TW" sz="36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 smtClean="0">
                <a:latin typeface="Times New Roman" panose="02020603050405020304" pitchFamily="18" charset="0"/>
              </a:rPr>
              <a:t>2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服垢弊：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穿著汙穢破舊的衣服。</a:t>
            </a:r>
            <a:endParaRPr lang="zh-TW" altLang="zh-TW" sz="3600" dirty="0">
              <a:latin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r>
              <a:rPr lang="en-US" altLang="zh-TW" sz="3600" dirty="0" smtClean="0">
                <a:latin typeface="Times New Roman" panose="02020603050405020304" pitchFamily="18" charset="0"/>
              </a:rPr>
              <a:t>3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與其不遜也寧固：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與其不謙遜，寧可簡陋些。</a:t>
            </a:r>
            <a:endParaRPr lang="en-US" altLang="zh-TW" sz="36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>
                <a:latin typeface="Times New Roman" panose="02020603050405020304" pitchFamily="18" charset="0"/>
              </a:rPr>
              <a:t>	4.</a:t>
            </a:r>
            <a:r>
              <a:rPr lang="zh-TW" altLang="zh-TW" sz="3600" dirty="0">
                <a:latin typeface="Times New Roman" panose="02020603050405020304" pitchFamily="18" charset="0"/>
              </a:rPr>
              <a:t>走卒類士服：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僕役穿著類似士人的服裝。</a:t>
            </a:r>
            <a:endParaRPr lang="zh-TW" altLang="zh-TW" sz="3600" dirty="0">
              <a:latin typeface="Times New Roman" panose="02020603050405020304" pitchFamily="18" charset="0"/>
            </a:endParaRP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 smtClean="0">
                <a:latin typeface="Times New Roman" panose="02020603050405020304" pitchFamily="18" charset="0"/>
              </a:rPr>
              <a:t>5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躡絲履：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穿著絲製的鞋。</a:t>
            </a:r>
            <a:r>
              <a:rPr lang="en-US" altLang="zh-TW" sz="3600" dirty="0">
                <a:latin typeface="Times New Roman" panose="02020603050405020304" pitchFamily="18" charset="0"/>
              </a:rPr>
              <a:t>	</a:t>
            </a:r>
            <a:endParaRPr lang="en-US" altLang="zh-TW" sz="3600" dirty="0" smtClean="0">
              <a:latin typeface="Times New Roman" panose="02020603050405020304" pitchFamily="18" charset="0"/>
            </a:endParaRP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 smtClean="0">
                <a:latin typeface="Times New Roman" panose="02020603050405020304" pitchFamily="18" charset="0"/>
              </a:rPr>
              <a:t>6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會數而禮勤：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聚會頻繁，禮數卻仍殷勤周到。</a:t>
            </a:r>
            <a:endParaRPr lang="zh-TW" altLang="zh-TW" sz="3600" dirty="0">
              <a:latin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r>
              <a:rPr lang="en-US" altLang="zh-TW" sz="3600" dirty="0" smtClean="0">
                <a:latin typeface="Times New Roman" panose="02020603050405020304" pitchFamily="18" charset="0"/>
              </a:rPr>
              <a:t>7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治居第：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建造房宅。</a:t>
            </a:r>
            <a:endParaRPr lang="en-US" altLang="zh-TW" sz="36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lnSpc>
                <a:spcPts val="4500"/>
              </a:lnSpc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600" dirty="0">
                <a:latin typeface="Times New Roman" panose="02020603050405020304" pitchFamily="18" charset="0"/>
              </a:rPr>
              <a:t>	8.</a:t>
            </a:r>
            <a:r>
              <a:rPr lang="zh-TW" altLang="zh-TW" sz="3600" dirty="0">
                <a:latin typeface="Times New Roman" panose="02020603050405020304" pitchFamily="18" charset="0"/>
              </a:rPr>
              <a:t>不役於物：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不被外物所牽制。</a:t>
            </a:r>
            <a:endParaRPr lang="zh-TW" altLang="zh-TW" sz="3600" dirty="0">
              <a:latin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r>
              <a:rPr lang="en-US" altLang="zh-TW" sz="3600" dirty="0" smtClean="0">
                <a:latin typeface="Times New Roman" panose="02020603050405020304" pitchFamily="18" charset="0"/>
              </a:rPr>
              <a:t>9</a:t>
            </a:r>
            <a:r>
              <a:rPr lang="en-US" altLang="zh-TW" sz="3600" dirty="0">
                <a:latin typeface="Times New Roman" panose="02020603050405020304" pitchFamily="18" charset="0"/>
              </a:rPr>
              <a:t>.</a:t>
            </a:r>
            <a:r>
              <a:rPr lang="zh-TW" altLang="zh-TW" sz="3600" dirty="0">
                <a:latin typeface="Times New Roman" panose="02020603050405020304" pitchFamily="18" charset="0"/>
              </a:rPr>
              <a:t>遠罪豐家：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遠離罪罰而使家庭富裕。</a:t>
            </a:r>
            <a:endParaRPr lang="en-US" altLang="zh-TW" sz="36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>
              <a:lnSpc>
                <a:spcPts val="4500"/>
              </a:lnSpc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dirty="0">
                <a:latin typeface="Times New Roman" panose="02020603050405020304" pitchFamily="18" charset="0"/>
              </a:rPr>
              <a:t>	10.</a:t>
            </a:r>
            <a:r>
              <a:rPr lang="zh-TW" altLang="zh-TW" sz="3600" dirty="0">
                <a:latin typeface="Times New Roman" panose="02020603050405020304" pitchFamily="18" charset="0"/>
              </a:rPr>
              <a:t>枉道速禍：</a:t>
            </a:r>
            <a:r>
              <a:rPr lang="zh-TW" altLang="zh-TW" sz="36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違背正道而招致災禍。</a:t>
            </a:r>
            <a:endParaRPr lang="zh-TW" altLang="zh-TW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33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1189" y="604299"/>
            <a:ext cx="116380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17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關於〈訓儉示康〉一文的敘述，何者</a:t>
            </a:r>
            <a:r>
              <a:rPr lang="zh-TW" altLang="zh-TW" sz="32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不正確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本文選自《司馬文正公集》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多次以對比舉例，以襯托出主旨「儉」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本文論述的主旨是：「儉，德之共也；侈，惡之大也」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文中多引用史實，列舉李文靖、魯宗道、張文節等以為奢侈之例。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奢侈→儉約。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節儉，是一切德行的共同根源；奢侈，是罪惡中最大的。</a:t>
            </a:r>
          </a:p>
        </p:txBody>
      </p:sp>
    </p:spTree>
    <p:extLst>
      <p:ext uri="{BB962C8B-B14F-4D97-AF65-F5344CB8AC3E}">
        <p14:creationId xmlns:p14="http://schemas.microsoft.com/office/powerpoint/2010/main" val="3210108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2149" y="589897"/>
            <a:ext cx="107819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18.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下列選項的前後句，何者具有「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因果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」關係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顧人之常情，由儉入奢易，由奢入儉難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小人寡欲，則能謹身節用，遠罪豐家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士志於道，而恥惡衣惡食者，未足與議也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儉，德之共也；侈，惡之大也。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解析：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(B)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（因）小人寡欲→（果）則能謹身節用，遠罪豐家。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(A)(C)(D)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為敘述句，非因果句。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語譯：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(A)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但是人之常情，從儉樸到奢侈很容易，從奢侈到儉樸就困難了。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(B)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百姓欲望少，就能安分守己、節省花費，遠離罪罰而使家庭富裕。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(C)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讀書人立志求道，卻以粗劣的衣食為恥，這樣的人不值得和他談論什麼道理。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(D)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節儉，是一切德行的共同根源；奢侈，是罪惡中最大的。</a:t>
            </a:r>
            <a:endParaRPr kumimoji="0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349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296" y="467549"/>
            <a:ext cx="1152144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19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妾不衣帛」句中的「衣」原為名詞，在此作動詞用。下列選項「　」內的字，何者是名詞作動詞用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故就酒家「觴」之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「遠」罪豐家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「鏤」簋朱紘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農夫「躡」絲履。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endParaRPr lang="en-US" altLang="zh-TW" sz="3200" kern="100" spc="-45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酒杯，此作動詞，招待飲酒</a:t>
            </a:r>
            <a:r>
              <a:rPr lang="zh-TW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spc="-45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遠離，形容詞作動詞</a:t>
            </a:r>
            <a:r>
              <a:rPr lang="zh-TW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spc="-45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雕刻花紋，動詞作形容詞</a:t>
            </a:r>
            <a:r>
              <a:rPr lang="zh-TW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spc="-45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spc="-45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踏、踩，此指穿鞋，動詞（詞性未變）。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所以到酒店招待客人。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遠離罪罰而使家庭富裕。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用雕花的器皿、朱紅的帽帶。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spc="-4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農人穿著絲鞋。</a:t>
            </a: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8063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1147" y="561944"/>
            <a:ext cx="104930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20.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關於司馬光的敘述，何者正確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字公休，世稱涑水先生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與王安石合作推行新法，成效卓著，受民愛戴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耗時十九年，獨力完成《資治通鑑》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為人恭儉正直，曾說：「吾無過人者，但平生所為，未嘗有不可對人言者耳。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字君實。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司馬光批評新法且與王安石不合，新法實施最終失敗。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司馬光主撰，其餘尚有劉攽、劉恕、范祖禹等人共同編撰。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972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2608" y="1343741"/>
            <a:ext cx="105805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>
                <a:latin typeface="Times New Roman" panose="02020603050405020304" pitchFamily="18" charset="0"/>
              </a:rPr>
              <a:t>蓋儒者所爭，尤在於名實，名實已明，而天下之理得矣。今君實所以見教者，以為侵官、生事、征利、拒諫，以致天下怨謗也</a:t>
            </a:r>
            <a:r>
              <a:rPr lang="zh-TW" altLang="zh-TW" sz="3200" kern="100" dirty="0" smtClean="0">
                <a:latin typeface="Times New Roman" panose="02020603050405020304" pitchFamily="18" charset="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</a:endParaRPr>
          </a:p>
          <a:p>
            <a:pPr marL="140335" marR="140335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士人們所爭論的，特別是在於名稱與實質是否能夠相符；只要明辨名稱與實質後，那麼天下的事理就能掌握了。如今君實用來指教我的，在於認為我侵越職權、引發事端、與百姓爭利、拒絕規諫，因此導致天下人的怨恨與毀謗。</a:t>
            </a:r>
            <a:endParaRPr lang="zh-TW" altLang="zh-TW" sz="32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21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392" y="871837"/>
            <a:ext cx="1158505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某則以為受命於人主，議法度而修之於朝廷，以授之於有司，不為侵官；舉先王之政，以興利除弊，不為生事；為天下理財，不為征利；闢邪說，難壬人</a:t>
            </a:r>
            <a:r>
              <a:rPr lang="en-US" altLang="zh-TW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奸佞之人</a:t>
            </a:r>
            <a:r>
              <a:rPr lang="en-US" altLang="zh-TW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，不為拒諫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。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140335" marR="140335" lvl="0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但我認為，奉君主的命令，在朝廷規劃修訂法令制度後，交給主管的官吏執行，不能算是侵越職權；施行古聖王的善政，用來振興利益除去弊端，不能算是強生事端；為國家處理財政，不能算是與民爭利；駁斥邪說，黜退奸佞的小人，不能算是拒絕規諫。</a:t>
            </a: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4295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0720"/>
            <a:ext cx="117043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 lvl="0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至於怨誹之多，則固前知其如此也。人習於苟且非一日，士大夫多以不恤國事、同俗自媚於眾為善，上乃欲變此，而某不量敵之眾寡，欲出力助上以抗之，則眾何為而不洶洶然？</a:t>
            </a:r>
            <a:endParaRPr lang="en-US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140335" marR="140335" lvl="0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（王安石〈答司馬諫議書〉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）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140335" marR="140335" lvl="0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至於會有這麼多的怨恨毀謗，那是本來就已預知會有這個結果的。人們習慣於得過且過的生活已經不是一天的事了，而士大夫大多不關心國事、迎合世俗、討好百姓為能事。於是皇上想要改變這種風氣；但我卻沒有考慮有多少反對者，只想出力幫助皇上來對抗他們，如此一來百姓怎麼會不喧擾呢？</a:t>
            </a:r>
          </a:p>
          <a:p>
            <a:pPr marL="140335" marR="140335" lvl="0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140335" marR="140335" lvl="0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endParaRPr lang="en-US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20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873" y="91794"/>
            <a:ext cx="1071570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1150" kern="100" dirty="0">
                <a:latin typeface="Times New Roman" panose="02020603050405020304" pitchFamily="18" charset="0"/>
              </a:rPr>
              <a:t>　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二十多歲剛出校門的大學畢業生，如果起薪真是很低，要責怪的是自己沒有準備好，最應當立刻補救的是：要敢改、敢衝、敢闖。「改」是改進自己的專業技能；「衝」是不做宅男宅女，敢向外「衝」；「闖」是指自己的前途自己「創」。哈佛大學前校長桑默斯豪氣萬丈地說：「哈佛畢業生不是尋找工作，而是創造工作。」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/>
            </a:r>
            <a:br>
              <a:rPr lang="en-US" altLang="zh-TW" sz="3600" kern="100" dirty="0">
                <a:latin typeface="Times New Roman" panose="02020603050405020304" pitchFamily="18" charset="0"/>
              </a:rPr>
            </a:br>
            <a:r>
              <a:rPr lang="zh-TW" altLang="zh-TW" sz="3600" kern="100" dirty="0">
                <a:latin typeface="Times New Roman" panose="02020603050405020304" pitchFamily="18" charset="0"/>
              </a:rPr>
              <a:t>　　政府要做的事千頭萬緒，又加以財源不足，政府是有理由對一個大學畢業生的年輕人說：你可以自立了，你要變成社會的資產，不再是社會的負擔。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	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（節錄自高希均〈低薪不是國恥，無能的是國會〉）</a:t>
            </a:r>
          </a:p>
        </p:txBody>
      </p:sp>
    </p:spTree>
    <p:extLst>
      <p:ext uri="{BB962C8B-B14F-4D97-AF65-F5344CB8AC3E}">
        <p14:creationId xmlns:p14="http://schemas.microsoft.com/office/powerpoint/2010/main" val="2034259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93030"/>
            <a:ext cx="1172817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24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依據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上文，下列何者較符合本文觀念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一個大學畢業生會成為社會的負擔應歸咎於政府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二十多歲剛出校門的大學畢業生，如果起薪很低完全是無能的政府所造成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大學畢業生起薪的高低，取決於進入職場前的自我準備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大學畢業生缺乏政府的扶持和協助，很難變成社會的資產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25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哈佛畢業生不是尋找工作，而是創造工作。」句意為何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哈佛畢業生會運用創意來增加自己的就業機會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哈佛畢業生財力充足，有條件創業並提供工作機會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哈佛畢業生勇於挑戰傳統的工作，創造不同工作模式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哈佛畢業生工作能力極佳，很快就能進入職場。</a:t>
            </a:r>
          </a:p>
        </p:txBody>
      </p:sp>
    </p:spTree>
    <p:extLst>
      <p:ext uri="{BB962C8B-B14F-4D97-AF65-F5344CB8AC3E}">
        <p14:creationId xmlns:p14="http://schemas.microsoft.com/office/powerpoint/2010/main" val="466131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977" y="542976"/>
            <a:ext cx="116009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26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文句，何者錯別字最多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我驅車上山，仰望絢目的星星，輟滿了窮蒼，炫麗異常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他自許家境優渥，不肖按步就班，但成功可不是一蹴可幾的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小綠個性正直，總是喜好打報不平；對於不公不義之事，他總是蚩之以鼻，直接批判，一點都不會感到羞赫，所以同學們都稱他正義哥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老師教學認真，上課時總是使出渾身解術，帶動學習氣氛；並時常囑咐我行事不可躁進，慮事不宜以偏蓋全。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HL07"/>
                <a:ea typeface="標楷體" panose="03000509000000000000" pitchFamily="65" charset="-120"/>
              </a:rPr>
              <a:t>「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炫」目；「綴」滿；「穹」蒼；「絢」麗。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HL07"/>
                <a:ea typeface="標楷體" panose="03000509000000000000" pitchFamily="65" charset="-120"/>
              </a:rPr>
              <a:t>自「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詡」；不「屑」；按「部」就班。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打「抱」不平；「嗤」之以鼻；羞「赧」。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渾身解「數」；以偏「概」全。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503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81023" y="-185195"/>
            <a:ext cx="12273023" cy="7655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b="1" kern="0" dirty="0">
                <a:latin typeface="新細明體" panose="02020500000000000000" pitchFamily="18" charset="-120"/>
              </a:rPr>
              <a:t>三、配合</a:t>
            </a:r>
            <a:r>
              <a:rPr lang="zh-TW" altLang="zh-TW" sz="32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200" dirty="0">
                <a:latin typeface="Times New Roman" panose="02020603050405020304" pitchFamily="18" charset="0"/>
              </a:rPr>
              <a:t>2</a:t>
            </a:r>
            <a:r>
              <a:rPr lang="zh-TW" altLang="zh-TW" sz="32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200" dirty="0">
                <a:latin typeface="Times New Roman" panose="02020603050405020304" pitchFamily="18" charset="0"/>
              </a:rPr>
              <a:t>10</a:t>
            </a:r>
            <a:r>
              <a:rPr lang="zh-TW" altLang="zh-TW" sz="3200" dirty="0">
                <a:latin typeface="Times New Roman" panose="02020603050405020304" pitchFamily="18" charset="0"/>
              </a:rPr>
              <a:t>　分）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文鼎標準楷體M"/>
              </a:rPr>
              <a:t>說明：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請依據題目的提示，自參考選項中選出與之配對的人物，並將正確的代號填入（　）中。</a:t>
            </a: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甲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日食萬錢，至孫以驕溢傾家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甲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何曾</a:t>
            </a:r>
            <a:endParaRPr lang="en-US" altLang="zh-TW" sz="3200" kern="100" dirty="0" smtClean="0">
              <a:solidFill>
                <a:srgbClr val="FF0000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   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每天飲食花上萬的銀錢，傳至曾孫，因為驕奢過度而全家敗亡。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丁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家貧，客至，無器皿、肴、果，故就酒家觴之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3200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丁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魯宗道</a:t>
            </a:r>
            <a:endParaRPr lang="en-US" altLang="zh-TW" sz="3200" kern="100" dirty="0" smtClean="0">
              <a:solidFill>
                <a:srgbClr val="FF0000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      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因家中貧窮，客人來了，沒有器皿、菜餚、果品招待，所以</a:t>
            </a:r>
            <a:r>
              <a:rPr lang="zh-TW" altLang="en-US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到酒店招待客人。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丙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以奢靡誇人，卒以此死東市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丙</a:t>
            </a:r>
            <a:r>
              <a:rPr lang="en-US" altLang="zh-TW" sz="3200" kern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石崇</a:t>
            </a:r>
            <a:endParaRPr lang="en-US" altLang="zh-TW" sz="3200" kern="100" dirty="0" smtClean="0">
              <a:solidFill>
                <a:srgbClr val="FF0000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以奢侈華麗向人誇耀，最後因此死在刑場。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438150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115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3909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3725" y="119269"/>
            <a:ext cx="1165396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27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各組「　」內的字，讀音</a:t>
            </a:r>
            <a:r>
              <a:rPr lang="zh-TW" altLang="zh-TW" sz="32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的選項是：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服「垢」弊╱以儉「詬」病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「脯」醢╱驚魂「甫」定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「輒」羞赧棄去╱改弦易「轍」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不喜華「靡」╱上山采「蘼」蕪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「謹」身節用╱「鄞」縣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ㄍㄡˋ。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ㄈㄨˇ。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ㄓㄜˊ╱ㄔㄜˋ。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ㄇㄧˇ╱ㄇㄧˊ。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戊</a:t>
            </a:r>
            <a:r>
              <a:rPr lang="en-US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ㄐㄧㄣˇ╱ㄧㄣˊ。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28.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各組成語，何者意義前後</a:t>
            </a:r>
            <a:r>
              <a:rPr lang="zh-TW" altLang="zh-TW" sz="32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不相近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鐘鳴鼎食╱炊金饌玉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紙醉金迷╱聲色犬馬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節衣縮食╱惡衣菲食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被褐懷寶╱公孫布被。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形容生活極為奢華，飲食豐盛美味。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比喻驕奢浮華的享樂生活。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形容生活儉約樸實。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比喻雖身處寒微而有真才實學的人╱故作簡約狀以盜取虛名。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8955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309" y="159025"/>
            <a:ext cx="1129615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28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(A</a:t>
            </a:r>
            <a:r>
              <a:rPr lang="en-US" altLang="zh-TW" sz="28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29</a:t>
            </a:r>
            <a:r>
              <a:rPr lang="en-US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文句「　」中的詞（句）運用，何者正確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他努力從事環保工作絕非「公孫布被」，而是一點一滴存下來捐作社會公益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年輕人切莫「功虧一簣」，應把握年少時光好好努力，不可因貪玩而荒廢學習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「工欲善其事，必先利其器」，乃警惕執政者當小心施政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繼承一大筆財產後，他開始過著「自奉甚儉」、鐘鳴鼎食的日子</a:t>
            </a:r>
            <a:r>
              <a:rPr lang="zh-TW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28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比喻事情不能堅持到底，只差最後的步驟而功敗垂成。宜改為「玩歲愒日」（貪圖安逸，虛度光陰）。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意謂工匠想製成精巧器物，必須磨利所使用的工具，用以比喻欲培養仁德，必須要有良師益友的輔導切磋。宜改為「苛政猛於虎」。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對自己生活所需的供給，非常樸儉。形容生活十分儉樸。宜改為「揮霍無度」。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83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3826" y="863070"/>
            <a:ext cx="113677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30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司馬光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〈客中初夏〉詩：「四月清和雨乍晴，南山當戶轉分明。更無□□因風起，惟有□□向日傾。」依前後文意判斷，缺空處應依序填入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海棠╱柳枝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飛雪╱杏花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柳絮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葵花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臘梅╱荷花。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解析：四月是初夏，而三月正是暮春時節，化用謝道韞「未若柳絮因風起」的典故，表達春絮漸泯，而夏日葵花向陽綻放，故選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題幹語譯：四月天氣清朗溫和，雨後初晴，南山正對著窗戶，峰巒變得分外明媚。（初夏之際）已沒有柳絮隨風起舞，只有葵花向著太陽傾斜呢！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338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204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962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432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66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29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249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73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1885" y="254643"/>
            <a:ext cx="1069500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4.	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妾不衣帛，馬不食粟，君子以為忠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乙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季文子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kumimoji="0" lang="zh-TW" altLang="en-US" sz="3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      </a:t>
            </a:r>
            <a:r>
              <a:rPr kumimoji="0" lang="zh-TW" altLang="zh-TW" sz="3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妻妾不穿絲帛衣服，馬不餵小米飼料，君子認為他忠於國事。</a:t>
            </a:r>
            <a:endParaRPr kumimoji="0" lang="en-US" altLang="zh-TW" sz="3600" b="0" i="0" u="none" strike="noStrike" kern="1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lvl="0" algn="just"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戊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5.	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廳事前僅容旋馬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戊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李文靖</a:t>
            </a:r>
            <a:endParaRPr lang="en-US" altLang="zh-TW" sz="3200" kern="1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72110" lvl="0" indent="-372110" algn="just">
              <a:tabLst>
                <a:tab pos="6791325" algn="r"/>
              </a:tabLst>
            </a:pPr>
            <a:r>
              <a:rPr kumimoji="0" lang="zh-TW" altLang="en-US" sz="3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       </a:t>
            </a:r>
            <a:r>
              <a:rPr kumimoji="0" lang="zh-TW" altLang="zh-TW" sz="36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廳堂前只能容納一匹馬回轉。</a:t>
            </a:r>
          </a:p>
          <a:p>
            <a:pPr lvl="0" algn="just">
              <a:tabLst>
                <a:tab pos="6791325" algn="r"/>
              </a:tabLst>
            </a:pP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24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271" y="429459"/>
            <a:ext cx="110383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下列各組「　」內的注音寫成國字，何者字形兩兩相同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ㄍㄨ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」名釣譽╱平白無「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ㄍㄨ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脯醢菜「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ㄍㄥ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」╱殘「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ㄍㄥ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」剩飯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衣取「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ㄅㄧˋ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」寒╱風俗頹「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ㄅㄧˋ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徇情「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ㄨㄤˇ</a:t>
            </a:r>
            <a:r>
              <a:rPr lang="zh-TW" altLang="zh-TW" sz="3200" kern="100" spc="-15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法╱置若「</a:t>
            </a: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ㄨㄤˇ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」聞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沽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。沽名釣譽：故意做作，用手段謀取名聲和讚譽╱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辜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。平白無辜：清白、無罪。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羹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。殘羹剩飯：吃剩的羹湯飯菜。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蔽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敝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枉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。徇情枉法：受到私情的左右做出違法的事╱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罔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。置若罔聞：雖有耳聞，卻好像沒有聽到一樣不加理會。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3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5195" y="266218"/>
            <a:ext cx="117135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下列各組「　」內的字，何者讀音兩兩相同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華「靡」╱「糜」爛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「躡」足╱「懾」服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「饘」粥╱針「氈」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躡絲「履」╱削趾適「屨」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ㄇㄧˇ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ㄇㄧˊ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ㄋㄧㄝˋ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ㄓㄜˊ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。懾服：因畏懼威勢而屈服。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ㄓㄢ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。針氈：形容受到脅</a:t>
            </a:r>
            <a:r>
              <a:rPr lang="zh-TW" altLang="zh-TW" sz="3200" kern="100" spc="-1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迫，處境為難，坐立不安。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ㄌㄩˇ</a:t>
            </a:r>
            <a:r>
              <a:rPr lang="zh-TW" altLang="zh-TW" sz="3200" kern="100" spc="-1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ㄐㄩˋ</a:t>
            </a:r>
            <a:r>
              <a:rPr lang="zh-TW" altLang="zh-TW" sz="3200" kern="100" spc="-1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。削趾適屨：比喻勉強遷就，拘泥舊例而不知變通。</a:t>
            </a:r>
            <a:endParaRPr lang="zh-TW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833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5503" y="862669"/>
            <a:ext cx="10544537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3.	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下列「數」字的字義，何者兩兩相同？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不可遍「數」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「數」月營聚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會「數」而禮勤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石簣「數」為余言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解析：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甲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ㄕㄨˇ，計算。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ㄕㄨˋ，幾、若干，為約舉之詞。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丁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ㄕㄨㄛˋ，多次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語譯：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甲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不能一一說盡。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花好幾個月去籌劃準備。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丙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時常聚會禮數卻仍殷勤周到。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丁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石簣屢次對我說。袁宏道〈晚遊六橋待月記〉。</a:t>
            </a: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115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395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3540" y="386511"/>
            <a:ext cx="110769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</a:t>
            </a:r>
            <a:r>
              <a:rPr lang="en-US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4.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下列「　」內的字，何者字義正確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果「止」於梨、栗、棗、柿之類：禁止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不敢服「垢」弊以矯俗干名：汙穢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鏤簋朱「紘」：籃子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肴止於脯「醢」：肉塊。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僅、只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帽帶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肉醬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果品只是梨、栗、棗、柿之類。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不敢穿汙穢破舊的衣服來違背世俗，求取儉樸的美名。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用雕花的器皿、朱紅的帽帶。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菜餚只是乾肉、肉醬。</a:t>
            </a:r>
            <a:endParaRPr lang="en-US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3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4562" y="677595"/>
            <a:ext cx="10613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5.	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下列各組「　」內的字，何者字義兩兩相同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不喜華「靡」╱鉅細「靡」遺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「遠」罪豐家╱親賢臣，「遠」小人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枉道「速」禍╱「速」戰速決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「顧」人之常情╱三「顧」臣於草廬之中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解析：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(A)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奢侈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╱無、沒有。鉅細靡遺：比喻做事很仔細。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(B)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遠離。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(C)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招致╱快速。速戰速決：比喻迅速將事情處理完畢。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(D)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但是╱探望、拜訪。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語譯：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(A)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不喜歡奢侈華麗。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(B)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遠離罪罰而使家庭富裕╱親近賢臣，疏遠小人。諸葛亮〈出師表〉。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(C)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違背正道而招致災禍。</a:t>
            </a:r>
            <a:r>
              <a:rPr kumimoji="0" lang="en-US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(D)</a:t>
            </a:r>
            <a:r>
              <a:rPr kumimoji="0" lang="zh-TW" altLang="zh-TW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  <a:t>但是人之常情╱三次到草廬來拜訪我。諸葛亮〈出師表〉。</a:t>
            </a:r>
          </a:p>
        </p:txBody>
      </p:sp>
    </p:spTree>
    <p:extLst>
      <p:ext uri="{BB962C8B-B14F-4D97-AF65-F5344CB8AC3E}">
        <p14:creationId xmlns:p14="http://schemas.microsoft.com/office/powerpoint/2010/main" val="6725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1042</Words>
  <Application>Microsoft Office PowerPoint</Application>
  <PresentationFormat>寬螢幕</PresentationFormat>
  <Paragraphs>148</Paragraphs>
  <Slides>39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8" baseType="lpstr">
      <vt:lpstr>HL07</vt:lpstr>
      <vt:lpstr>文鼎標準楷體M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</cp:revision>
  <dcterms:created xsi:type="dcterms:W3CDTF">2019-11-24T03:12:26Z</dcterms:created>
  <dcterms:modified xsi:type="dcterms:W3CDTF">2019-11-24T08:49:38Z</dcterms:modified>
</cp:coreProperties>
</file>